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285" r:id="rId2"/>
    <p:sldId id="287" r:id="rId3"/>
    <p:sldId id="316" r:id="rId4"/>
    <p:sldId id="389" r:id="rId5"/>
    <p:sldId id="390" r:id="rId6"/>
    <p:sldId id="331" r:id="rId7"/>
    <p:sldId id="322" r:id="rId8"/>
    <p:sldId id="341" r:id="rId9"/>
    <p:sldId id="342" r:id="rId10"/>
    <p:sldId id="411" r:id="rId11"/>
    <p:sldId id="393" r:id="rId12"/>
    <p:sldId id="412" r:id="rId13"/>
    <p:sldId id="343" r:id="rId14"/>
    <p:sldId id="413" r:id="rId15"/>
    <p:sldId id="395" r:id="rId16"/>
    <p:sldId id="394" r:id="rId17"/>
    <p:sldId id="401" r:id="rId18"/>
    <p:sldId id="400" r:id="rId19"/>
    <p:sldId id="414" r:id="rId20"/>
    <p:sldId id="397" r:id="rId21"/>
    <p:sldId id="415" r:id="rId22"/>
    <p:sldId id="371" r:id="rId23"/>
    <p:sldId id="402" r:id="rId24"/>
    <p:sldId id="403" r:id="rId25"/>
    <p:sldId id="416" r:id="rId26"/>
    <p:sldId id="404" r:id="rId27"/>
    <p:sldId id="407" r:id="rId28"/>
    <p:sldId id="417" r:id="rId29"/>
    <p:sldId id="408" r:id="rId30"/>
    <p:sldId id="418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018" autoAdjust="0"/>
    <p:restoredTop sz="72449" autoAdjust="0"/>
  </p:normalViewPr>
  <p:slideViewPr>
    <p:cSldViewPr snapToGrid="0">
      <p:cViewPr varScale="1">
        <p:scale>
          <a:sx n="77" d="100"/>
          <a:sy n="77" d="100"/>
        </p:scale>
        <p:origin x="1680" y="7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5" d="100"/>
          <a:sy n="85" d="100"/>
        </p:scale>
        <p:origin x="3888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B69972-1D3A-4A87-BCC7-B686D35644A2}" type="datetimeFigureOut">
              <a:rPr lang="en-US" smtClean="0"/>
              <a:t>2023-02-26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DEE7FB-FC25-4D97-9F24-771A81FCE9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736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Hello everyone. My name is Anish Rana and you are watching Kubernetes web series. 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Today, we're going to cover one interesting topic, i.e.  “What is DaemonSet?"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727227-0633-4FD9-AB2A-03675A359E6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1317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EE7FB-FC25-4D97-9F24-771A81FCE9E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6704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dirty="0">
              <a:solidFill>
                <a:schemeClr val="accent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EE7FB-FC25-4D97-9F24-771A81FCE9E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4019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EE7FB-FC25-4D97-9F24-771A81FCE9E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3173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EE7FB-FC25-4D97-9F24-771A81FCE9E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7689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EE7FB-FC25-4D97-9F24-771A81FCE9E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5942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EE7FB-FC25-4D97-9F24-771A81FCE9E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8897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EE7FB-FC25-4D97-9F24-771A81FCE9E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974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EE7FB-FC25-4D97-9F24-771A81FCE9E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1629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EE7FB-FC25-4D97-9F24-771A81FCE9E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1600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EE7FB-FC25-4D97-9F24-771A81FCE9E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02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EE7FB-FC25-4D97-9F24-771A81FCE9E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28328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EE7FB-FC25-4D97-9F24-771A81FCE9E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35548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EE7FB-FC25-4D97-9F24-771A81FCE9E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59336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EE7FB-FC25-4D97-9F24-771A81FCE9E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99782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EE7FB-FC25-4D97-9F24-771A81FCE9E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19977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EE7FB-FC25-4D97-9F24-771A81FCE9E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48888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EE7FB-FC25-4D97-9F24-771A81FCE9E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89867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EE7FB-FC25-4D97-9F24-771A81FCE9E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39574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EE7FB-FC25-4D97-9F24-771A81FCE9E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69025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EE7FB-FC25-4D97-9F24-771A81FCE9E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31916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EE7FB-FC25-4D97-9F24-771A81FCE9E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3540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EE7FB-FC25-4D97-9F24-771A81FCE9E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79475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EE7FB-FC25-4D97-9F24-771A81FCE9E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2420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EE7FB-FC25-4D97-9F24-771A81FCE9E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9545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EE7FB-FC25-4D97-9F24-771A81FCE9E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7463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EE7FB-FC25-4D97-9F24-771A81FCE9E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333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972C9A-DD8E-45E1-A662-4910C021E3E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5736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EE7FB-FC25-4D97-9F24-771A81FCE9E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602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dirty="0">
              <a:solidFill>
                <a:schemeClr val="accent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EE7FB-FC25-4D97-9F24-771A81FCE9E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4100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95E8F5-F2DC-455C-875D-46836A204C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D420B9-AC52-4FEA-9B0A-DC65CDEF85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FB1AFE-0E47-4359-A1BD-9079008B7C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D87A6-5EB1-4B50-85E8-AD0AEE406A46}" type="datetimeFigureOut">
              <a:rPr lang="en-US" smtClean="0"/>
              <a:t>2023-02-26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6FB3BD-1E48-404A-B9D4-E9CD60F4B3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4186CF-27BD-42A4-A9DA-1BE1BC2C9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5E4D2-0098-4709-AD17-C358CCDA88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2293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0A2AE-490F-46FB-8EFF-3917F90F4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D81F731-90CC-4E6A-A52C-C6441D96D5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EB7D95-8761-46BC-9282-F085B4D94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D87A6-5EB1-4B50-85E8-AD0AEE406A46}" type="datetimeFigureOut">
              <a:rPr lang="en-US" smtClean="0"/>
              <a:t>2023-02-26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0B7654-2540-4581-B22D-A6669819CD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A4F250-0D1D-40E0-81A2-58AAC0BDA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5E4D2-0098-4709-AD17-C358CCDA88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8647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BB0051C-E756-4DC0-A8BE-6364417F341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0BA77C-A610-4370-9C6E-EBEF63B01C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3C2773-FAAC-4EDD-9568-D2A31D0F22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D87A6-5EB1-4B50-85E8-AD0AEE406A46}" type="datetimeFigureOut">
              <a:rPr lang="en-US" smtClean="0"/>
              <a:t>2023-02-26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9F84ED-4220-4663-BA40-1E4B5EC205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D38534-D275-41E7-88D9-FC3BB73FEC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5E4D2-0098-4709-AD17-C358CCDA88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0450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77EF2-A48A-48F9-95FD-917A35845F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CFCEE7-572A-43CE-BA13-3BC786DDFA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385C0A-57BA-4110-940B-87106A8E6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D87A6-5EB1-4B50-85E8-AD0AEE406A46}" type="datetimeFigureOut">
              <a:rPr lang="en-US" smtClean="0"/>
              <a:t>2023-02-26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43BDA4-90B5-4B47-9EEB-17548CC53D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032990-9760-4B09-9879-A91E96D267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5E4D2-0098-4709-AD17-C358CCDA88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2666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CA309D-F180-4CF3-BF61-C145B0F346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ECDDB7-D589-4E2B-924F-290288B983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A2AD53-E801-47A5-81C6-10B93EFC35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D87A6-5EB1-4B50-85E8-AD0AEE406A46}" type="datetimeFigureOut">
              <a:rPr lang="en-US" smtClean="0"/>
              <a:t>2023-02-26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3061BD-6608-449B-8AAD-E3764E6C50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867DD2-FF0F-4A8E-B842-EB8679BEA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5E4D2-0098-4709-AD17-C358CCDA88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6163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74D63-DD8B-4C11-BA27-B0BB050D2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995FAF-5317-4FED-8F1A-2ACC2A2D759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4C4A8D-BD41-49EB-A312-B73AC617DE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C89DCA-37B5-4D45-B46C-EA23A4A88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D87A6-5EB1-4B50-85E8-AD0AEE406A46}" type="datetimeFigureOut">
              <a:rPr lang="en-US" smtClean="0"/>
              <a:t>2023-02-26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A6F508-A50A-447C-A449-ACE7C07A1F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761314-6403-4E67-8B8E-CB7F0E9C96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5E4D2-0098-4709-AD17-C358CCDA88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1282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9A9DE-9384-4651-9A8C-70794D990A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A541B3-8696-4A72-9BD5-F30E804F70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24A359-42AD-4CE3-A933-071A70DF8F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67C25D6-486A-49D2-BEBA-216310C475D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5F97A6-6BC6-4469-A063-A40B6021EE2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417A402-EC1B-4B81-8A03-20D6518E37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D87A6-5EB1-4B50-85E8-AD0AEE406A46}" type="datetimeFigureOut">
              <a:rPr lang="en-US" smtClean="0"/>
              <a:t>2023-02-26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FD23525-24FC-4F34-B209-6FA2FAFC78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25F0C30-F2D0-4F1D-B50A-1D7393B6F6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5E4D2-0098-4709-AD17-C358CCDA88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3175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56E161-37D8-4B5B-9FF5-A3184EAC0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E35A4BF-8A96-4C71-860A-426D874484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D87A6-5EB1-4B50-85E8-AD0AEE406A46}" type="datetimeFigureOut">
              <a:rPr lang="en-US" smtClean="0"/>
              <a:t>2023-02-26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4265AB-F761-4ABE-BAF8-AAA64C5A8F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57F1EA-416B-45A5-B59F-60C6DC31B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5E4D2-0098-4709-AD17-C358CCDA88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54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E15565B-EFD5-42D6-B727-FFE6A2D3F2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D87A6-5EB1-4B50-85E8-AD0AEE406A46}" type="datetimeFigureOut">
              <a:rPr lang="en-US" smtClean="0"/>
              <a:t>2023-02-26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B37432C-E5BA-4513-A24C-46FBA5EDF7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3ED8CB-5517-4ABB-893D-B865C454F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5E4D2-0098-4709-AD17-C358CCDA88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7920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0689E-9013-4A71-8690-198B7E52EB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03C7EB-4EF6-461E-9CEB-93CC3B8730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565FE1-A4F9-4C9B-AB8D-19FD8272B1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F49ADE-C50D-4A53-89B5-C7C4F268DA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D87A6-5EB1-4B50-85E8-AD0AEE406A46}" type="datetimeFigureOut">
              <a:rPr lang="en-US" smtClean="0"/>
              <a:t>2023-02-26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D3E7F5-ABD9-4593-9B17-730CE552D3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6C3F7E-9E48-4516-A631-34677FAF6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5E4D2-0098-4709-AD17-C358CCDA88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9296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67790A-8B59-4DC8-8740-F9D77F4CB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C8B45B1-2226-4B79-8F6A-B40A68846E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9B0380-D082-492A-9D3F-CC2CA5B575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7B3D1D-20DB-4526-B87D-FCDE5F1E75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D87A6-5EB1-4B50-85E8-AD0AEE406A46}" type="datetimeFigureOut">
              <a:rPr lang="en-US" smtClean="0"/>
              <a:t>2023-02-26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32ABDB-2C35-42E0-8620-EDE52DB24F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19CCEE-C823-424E-97D6-E1E5DD971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5E4D2-0098-4709-AD17-C358CCDA88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6396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F0D777-86DF-4B9E-99C5-E4DC66121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25BC51-3C9D-46DC-A696-59B41EB1BD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C3CCAD-A877-46DB-9F42-3E70A046DB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6D87A6-5EB1-4B50-85E8-AD0AEE406A46}" type="datetimeFigureOut">
              <a:rPr lang="en-US" smtClean="0"/>
              <a:t>2023-02-26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27D569-2ABB-472A-881E-9D5D179F4D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C4BB31-831C-4B18-A97E-A244238947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B5E4D2-0098-4709-AD17-C358CCDA88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2468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jp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sv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audio" Target="../media/audio1.wav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AB53713D-BAD9-4B32-97FE-270DCA410D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1848" y="1836055"/>
            <a:ext cx="7670287" cy="504444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9506481-CD3B-4A61-BB16-71FC152C1D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022" y="3279634"/>
            <a:ext cx="5612744" cy="3600863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F2785A76-1A39-4884-87BD-D54ABEE2F163}"/>
              </a:ext>
            </a:extLst>
          </p:cNvPr>
          <p:cNvGrpSpPr/>
          <p:nvPr/>
        </p:nvGrpSpPr>
        <p:grpSpPr>
          <a:xfrm>
            <a:off x="8536923" y="5613399"/>
            <a:ext cx="3461113" cy="1041400"/>
            <a:chOff x="1485900" y="1143000"/>
            <a:chExt cx="3543300" cy="1041400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8B56D767-A8DB-4D92-9B52-E9F23B82366C}"/>
                </a:ext>
              </a:extLst>
            </p:cNvPr>
            <p:cNvSpPr/>
            <p:nvPr/>
          </p:nvSpPr>
          <p:spPr>
            <a:xfrm>
              <a:off x="1485900" y="1143000"/>
              <a:ext cx="3543300" cy="1041400"/>
            </a:xfrm>
            <a:prstGeom prst="round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ABFDCFAC-B0B4-4C81-8A22-3397FBE16CCF}"/>
                </a:ext>
              </a:extLst>
            </p:cNvPr>
            <p:cNvSpPr/>
            <p:nvPr/>
          </p:nvSpPr>
          <p:spPr>
            <a:xfrm>
              <a:off x="1600200" y="1346200"/>
              <a:ext cx="800100" cy="7239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Isosceles Triangle 5">
              <a:extLst>
                <a:ext uri="{FF2B5EF4-FFF2-40B4-BE49-F238E27FC236}">
                  <a16:creationId xmlns:a16="http://schemas.microsoft.com/office/drawing/2014/main" id="{A0959D67-536F-43DF-A3E1-9896EF3547EB}"/>
                </a:ext>
              </a:extLst>
            </p:cNvPr>
            <p:cNvSpPr/>
            <p:nvPr/>
          </p:nvSpPr>
          <p:spPr>
            <a:xfrm rot="5400000">
              <a:off x="1854200" y="1536700"/>
              <a:ext cx="381000" cy="317500"/>
            </a:xfrm>
            <a:prstGeom prst="triangl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980FF32-6B90-434C-A713-7D5FFE4F8F4A}"/>
                </a:ext>
              </a:extLst>
            </p:cNvPr>
            <p:cNvSpPr txBox="1"/>
            <p:nvPr/>
          </p:nvSpPr>
          <p:spPr>
            <a:xfrm>
              <a:off x="2641600" y="1433840"/>
              <a:ext cx="22987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</a:rPr>
                <a:t>WATCH NOW</a:t>
              </a: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D71DDF5E-8DDB-438C-8940-DEAB95AE81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5780" y="-35562"/>
            <a:ext cx="4176220" cy="3698241"/>
          </a:xfrm>
          <a:prstGeom prst="rect">
            <a:avLst/>
          </a:prstGeom>
        </p:spPr>
      </p:pic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0F1C8CA3-9835-4DE5-B9FC-5A30AF9283B8}"/>
              </a:ext>
            </a:extLst>
          </p:cNvPr>
          <p:cNvSpPr/>
          <p:nvPr/>
        </p:nvSpPr>
        <p:spPr>
          <a:xfrm>
            <a:off x="645967" y="5384800"/>
            <a:ext cx="4056662" cy="149569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highlight>
                  <a:srgbClr val="800000"/>
                </a:highlight>
              </a:rPr>
              <a:t>Theory + LAB + Documents </a:t>
            </a:r>
            <a:r>
              <a:rPr lang="en-US" dirty="0">
                <a:highlight>
                  <a:srgbClr val="000000"/>
                </a:highlight>
                <a:sym typeface="Wingdings" panose="05000000000000000000" pitchFamily="2" charset="2"/>
              </a:rPr>
              <a:t></a:t>
            </a:r>
            <a:r>
              <a:rPr lang="en-US" dirty="0">
                <a:highlight>
                  <a:srgbClr val="800000"/>
                </a:highlight>
              </a:rPr>
              <a:t> All free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715342E-7CE1-4A9F-BEC7-04DEDCA715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924902" cy="3279634"/>
          </a:xfrm>
          <a:prstGeom prst="rect">
            <a:avLst/>
          </a:prstGeom>
        </p:spPr>
      </p:pic>
      <p:sp>
        <p:nvSpPr>
          <p:cNvPr id="18" name="Scroll: Horizontal 17">
            <a:extLst>
              <a:ext uri="{FF2B5EF4-FFF2-40B4-BE49-F238E27FC236}">
                <a16:creationId xmlns:a16="http://schemas.microsoft.com/office/drawing/2014/main" id="{D55DA684-871E-4081-8520-FB99D4CB1390}"/>
              </a:ext>
            </a:extLst>
          </p:cNvPr>
          <p:cNvSpPr/>
          <p:nvPr/>
        </p:nvSpPr>
        <p:spPr>
          <a:xfrm>
            <a:off x="3361300" y="3369799"/>
            <a:ext cx="3136880" cy="2333765"/>
          </a:xfrm>
          <a:prstGeom prst="horizontalScroll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scene3d>
            <a:camera prst="perspectiveAbove"/>
            <a:lightRig rig="threePt" dir="t"/>
          </a:scene3d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639E636-CA3C-4DD1-88E5-CCC4F0C3C880}"/>
              </a:ext>
            </a:extLst>
          </p:cNvPr>
          <p:cNvSpPr/>
          <p:nvPr/>
        </p:nvSpPr>
        <p:spPr>
          <a:xfrm rot="18815978">
            <a:off x="3086663" y="4229713"/>
            <a:ext cx="1513810" cy="27072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FF00"/>
                </a:solidFill>
              </a:rPr>
              <a:t>DaemonSet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A910EE7-983F-1538-180C-CEC27BCAC55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8170" y="3932051"/>
            <a:ext cx="12192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254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withEffect" p14:presetBounceEnd="6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7" dur="3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8" dur="3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nodeType="withEffect" p14:presetBounceEnd="6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11" dur="3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12" dur="3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nodeType="withEffect" p14:presetBounceEnd="6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15" dur="3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16" dur="3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1" fill="hold" nodeType="withEffect" p14:presetBounceEnd="6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19" dur="3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20" dur="3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1" fill="hold" nodeType="withEffect" p14:presetBounceEnd="6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23" dur="3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24" dur="3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1" fill="hold" grpId="0" nodeType="withEffect" p14:presetBounceEnd="6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27" dur="3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28" dur="3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1" fill="hold" grpId="0" nodeType="withEffect" p14:presetBounceEnd="66000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31" dur="3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32" dur="3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1" fill="hold" grpId="0" nodeType="withEffect" p14:presetBounceEnd="6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35" dur="3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36" dur="3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1" fill="hold" nodeType="withEffect" p14:presetBounceEnd="6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4000">
                                          <p:cBhvr additive="base">
                                            <p:cTn id="39" dur="3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4000">
                                          <p:cBhvr additive="base">
                                            <p:cTn id="40" dur="3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1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42" presetID="27" presetClass="emph" presetSubtype="0" fill="remove" grpId="1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animClr clrSpc="rgb" dir="cw">
                                          <p:cBhvr override="childStyle">
                                            <p:cTn id="43" dur="250" autoRev="1" fill="remove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chemeClr val="bg1"/>
                                          </p:to>
                                        </p:animClr>
                                        <p:animClr clrSpc="rgb" dir="cw">
                                          <p:cBhvr>
                                            <p:cTn id="44" dur="250" autoRev="1" fill="remove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chemeClr val="bg1"/>
                                          </p:to>
                                        </p:animClr>
                                        <p:set>
                                          <p:cBhvr>
                                            <p:cTn id="45" dur="250" autoRev="1" fill="remove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46" dur="250" autoRev="1" fill="remove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7" presetID="34" presetClass="emph" presetSubtype="0" fill="hold" grpId="2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animMotion origin="layout" path="M 3.125E-6 -4.07407E-6 L 3.125E-6 -0.07222 " pathEditMode="relative" rAng="0" ptsTypes="AA">
                                          <p:cBhvr>
                                            <p:cTn id="48" dur="250" accel="50000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3611"/>
                                        </p:animMotion>
                                        <p:animRot by="1500000">
                                          <p:cBhvr>
                                            <p:cTn id="49" dur="125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1500000">
                                          <p:cBhvr>
                                            <p:cTn id="50" dur="125" fill="hold">
                                              <p:stCondLst>
                                                <p:cond delay="125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1500000">
                                          <p:cBhvr>
                                            <p:cTn id="51" dur="125" fill="hold">
                                              <p:stCondLst>
                                                <p:cond delay="25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500000">
                                          <p:cBhvr>
                                            <p:cTn id="52" dur="125" fill="hold">
                                              <p:stCondLst>
                                                <p:cond delay="375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7" grpId="0"/>
          <p:bldP spid="18" grpId="0" animBg="1"/>
          <p:bldP spid="18" grpId="1" animBg="1"/>
          <p:bldP spid="18" grpId="2" animBg="1"/>
          <p:bldP spid="3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3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3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3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3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3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3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3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3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3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3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3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3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3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3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3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3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3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3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1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42" presetID="27" presetClass="emph" presetSubtype="0" fill="remove" grpId="1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animClr clrSpc="rgb" dir="cw">
                                          <p:cBhvr override="childStyle">
                                            <p:cTn id="43" dur="250" autoRev="1" fill="remove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chemeClr val="bg1"/>
                                          </p:to>
                                        </p:animClr>
                                        <p:animClr clrSpc="rgb" dir="cw">
                                          <p:cBhvr>
                                            <p:cTn id="44" dur="250" autoRev="1" fill="remove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chemeClr val="bg1"/>
                                          </p:to>
                                        </p:animClr>
                                        <p:set>
                                          <p:cBhvr>
                                            <p:cTn id="45" dur="250" autoRev="1" fill="remove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46" dur="250" autoRev="1" fill="remove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7" presetID="34" presetClass="emph" presetSubtype="0" fill="hold" grpId="2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animMotion origin="layout" path="M 3.125E-6 -4.07407E-6 L 3.125E-6 -0.07222 " pathEditMode="relative" rAng="0" ptsTypes="AA">
                                          <p:cBhvr>
                                            <p:cTn id="48" dur="250" accel="50000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3611"/>
                                        </p:animMotion>
                                        <p:animRot by="1500000">
                                          <p:cBhvr>
                                            <p:cTn id="49" dur="125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1500000">
                                          <p:cBhvr>
                                            <p:cTn id="50" dur="125" fill="hold">
                                              <p:stCondLst>
                                                <p:cond delay="125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1500000">
                                          <p:cBhvr>
                                            <p:cTn id="51" dur="125" fill="hold">
                                              <p:stCondLst>
                                                <p:cond delay="25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500000">
                                          <p:cBhvr>
                                            <p:cTn id="52" dur="125" fill="hold">
                                              <p:stCondLst>
                                                <p:cond delay="375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7" grpId="0"/>
          <p:bldP spid="18" grpId="0" animBg="1"/>
          <p:bldP spid="18" grpId="1" animBg="1"/>
          <p:bldP spid="18" grpId="2" animBg="1"/>
          <p:bldP spid="3" grpId="0" animBg="1"/>
        </p:bldLst>
      </p:timing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8FB90C9B-10EC-4F45-AEF5-66BD07DD413D}"/>
              </a:ext>
            </a:extLst>
          </p:cNvPr>
          <p:cNvGrpSpPr/>
          <p:nvPr/>
        </p:nvGrpSpPr>
        <p:grpSpPr>
          <a:xfrm>
            <a:off x="943592" y="155566"/>
            <a:ext cx="10778842" cy="6245234"/>
            <a:chOff x="945296" y="985196"/>
            <a:chExt cx="10169912" cy="4795025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5F843D7-D849-4D9B-A484-66ACBDF5BD6F}"/>
                </a:ext>
              </a:extLst>
            </p:cNvPr>
            <p:cNvSpPr/>
            <p:nvPr/>
          </p:nvSpPr>
          <p:spPr>
            <a:xfrm>
              <a:off x="945296" y="985196"/>
              <a:ext cx="10169912" cy="4795025"/>
            </a:xfrm>
            <a:prstGeom prst="rect">
              <a:avLst/>
            </a:prstGeom>
            <a:ln w="57150"/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Google Shape;485;p33">
              <a:extLst>
                <a:ext uri="{FF2B5EF4-FFF2-40B4-BE49-F238E27FC236}">
                  <a16:creationId xmlns:a16="http://schemas.microsoft.com/office/drawing/2014/main" id="{F97CBEBA-5F4B-4836-944E-D5F85A3D583D}"/>
                </a:ext>
              </a:extLst>
            </p:cNvPr>
            <p:cNvSpPr/>
            <p:nvPr/>
          </p:nvSpPr>
          <p:spPr>
            <a:xfrm>
              <a:off x="1317702" y="1168243"/>
              <a:ext cx="147600" cy="1476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" name="Google Shape;486;p33">
              <a:extLst>
                <a:ext uri="{FF2B5EF4-FFF2-40B4-BE49-F238E27FC236}">
                  <a16:creationId xmlns:a16="http://schemas.microsoft.com/office/drawing/2014/main" id="{B676C1FD-4A9C-4F4D-A69B-C36D328244A9}"/>
                </a:ext>
              </a:extLst>
            </p:cNvPr>
            <p:cNvSpPr/>
            <p:nvPr/>
          </p:nvSpPr>
          <p:spPr>
            <a:xfrm>
              <a:off x="1561542" y="1168243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487;p33">
              <a:extLst>
                <a:ext uri="{FF2B5EF4-FFF2-40B4-BE49-F238E27FC236}">
                  <a16:creationId xmlns:a16="http://schemas.microsoft.com/office/drawing/2014/main" id="{A673C1AB-C232-493F-9AB0-FB306312D2E5}"/>
                </a:ext>
              </a:extLst>
            </p:cNvPr>
            <p:cNvSpPr/>
            <p:nvPr/>
          </p:nvSpPr>
          <p:spPr>
            <a:xfrm>
              <a:off x="1805382" y="1168243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0900163-8C0B-43C3-BE5F-57CDF90CB0F2}"/>
                </a:ext>
              </a:extLst>
            </p:cNvPr>
            <p:cNvSpPr/>
            <p:nvPr/>
          </p:nvSpPr>
          <p:spPr>
            <a:xfrm>
              <a:off x="1391502" y="1339763"/>
              <a:ext cx="9556595" cy="94874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spcBef>
                  <a:spcPts val="0"/>
                </a:spcBef>
              </a:pPr>
              <a:r>
                <a:rPr lang="en-US" sz="5400" dirty="0"/>
                <a:t> 02   NOW WE WILL TALK ABOUT</a:t>
              </a:r>
              <a:endParaRPr lang="en-US" sz="5400" dirty="0">
                <a:solidFill>
                  <a:schemeClr val="accent3"/>
                </a:solidFill>
              </a:endParaRPr>
            </a:p>
          </p:txBody>
        </p:sp>
        <p:sp>
          <p:nvSpPr>
            <p:cNvPr id="12" name="Google Shape;457;p31">
              <a:extLst>
                <a:ext uri="{FF2B5EF4-FFF2-40B4-BE49-F238E27FC236}">
                  <a16:creationId xmlns:a16="http://schemas.microsoft.com/office/drawing/2014/main" id="{567A0D67-778E-427D-BC7D-E566C3C7B260}"/>
                </a:ext>
              </a:extLst>
            </p:cNvPr>
            <p:cNvSpPr txBox="1">
              <a:spLocks/>
            </p:cNvSpPr>
            <p:nvPr/>
          </p:nvSpPr>
          <p:spPr>
            <a:xfrm>
              <a:off x="1086539" y="2239300"/>
              <a:ext cx="9959455" cy="3416603"/>
            </a:xfrm>
            <a:prstGeom prst="rect">
              <a:avLst/>
            </a:prstGeom>
            <a:solidFill>
              <a:schemeClr val="accent4"/>
            </a:solidFill>
          </p:spPr>
          <p:txBody>
            <a:bodyPr spcFirstLastPara="1" vert="horz" wrap="square" lIns="121900" tIns="121900" rIns="121900" bIns="121900" rtlCol="0" anchor="t" anchorCtr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Bef>
                  <a:spcPts val="0"/>
                </a:spcBef>
                <a:spcAft>
                  <a:spcPts val="2100"/>
                </a:spcAft>
                <a:buFont typeface="Arial" panose="020B0604020202020204" pitchFamily="34" charset="0"/>
                <a:buNone/>
              </a:pPr>
              <a:r>
                <a:rPr lang="en-US" sz="1200" dirty="0">
                  <a:solidFill>
                    <a:schemeClr val="accent3"/>
                  </a:solidFill>
                </a:rPr>
                <a:t>01 What is DaemonSet?</a:t>
              </a:r>
            </a:p>
            <a:p>
              <a:pPr marL="0" indent="0">
                <a:spcBef>
                  <a:spcPts val="0"/>
                </a:spcBef>
                <a:spcAft>
                  <a:spcPts val="2100"/>
                </a:spcAft>
                <a:buFont typeface="Arial" panose="020B0604020202020204" pitchFamily="34" charset="0"/>
                <a:buNone/>
              </a:pPr>
              <a:r>
                <a:rPr lang="en-US" sz="5400" dirty="0"/>
                <a:t>02 Use cases of DaemonSet.</a:t>
              </a:r>
            </a:p>
            <a:p>
              <a:pPr marL="0" indent="0">
                <a:spcBef>
                  <a:spcPts val="0"/>
                </a:spcBef>
                <a:spcAft>
                  <a:spcPts val="2100"/>
                </a:spcAft>
                <a:buFont typeface="Arial" panose="020B0604020202020204" pitchFamily="34" charset="0"/>
                <a:buNone/>
              </a:pPr>
              <a:r>
                <a:rPr lang="en-US" sz="1200" dirty="0">
                  <a:solidFill>
                    <a:schemeClr val="accent3"/>
                  </a:solidFill>
                </a:rPr>
                <a:t>03 Understand the fields in yaml file.</a:t>
              </a:r>
            </a:p>
            <a:p>
              <a:pPr marL="0" indent="0">
                <a:spcBef>
                  <a:spcPts val="0"/>
                </a:spcBef>
                <a:spcAft>
                  <a:spcPts val="2100"/>
                </a:spcAft>
                <a:buFont typeface="Arial" panose="020B0604020202020204" pitchFamily="34" charset="0"/>
                <a:buNone/>
              </a:pPr>
              <a:r>
                <a:rPr lang="en-US" sz="1200" dirty="0">
                  <a:solidFill>
                    <a:schemeClr val="accent3"/>
                  </a:solidFill>
                </a:rPr>
                <a:t>04 How to create Yaml file for Daemonset?</a:t>
              </a:r>
            </a:p>
            <a:p>
              <a:pPr marL="0" indent="0">
                <a:spcBef>
                  <a:spcPts val="0"/>
                </a:spcBef>
                <a:spcAft>
                  <a:spcPts val="2100"/>
                </a:spcAft>
                <a:buFont typeface="Arial" panose="020B0604020202020204" pitchFamily="34" charset="0"/>
                <a:buNone/>
              </a:pPr>
              <a:r>
                <a:rPr lang="en-US" sz="1200" dirty="0">
                  <a:solidFill>
                    <a:schemeClr val="accent3"/>
                  </a:solidFill>
                </a:rPr>
                <a:t>05 How to create DaemonSet?</a:t>
              </a:r>
            </a:p>
            <a:p>
              <a:pPr marL="0" indent="0">
                <a:spcBef>
                  <a:spcPts val="0"/>
                </a:spcBef>
                <a:spcAft>
                  <a:spcPts val="2100"/>
                </a:spcAft>
                <a:buFont typeface="Arial" panose="020B0604020202020204" pitchFamily="34" charset="0"/>
                <a:buNone/>
              </a:pPr>
              <a:r>
                <a:rPr lang="en-US" sz="1200" dirty="0">
                  <a:solidFill>
                    <a:schemeClr val="accent3"/>
                  </a:solidFill>
                </a:rPr>
                <a:t>06 How to check the DaemonSet?</a:t>
              </a:r>
            </a:p>
            <a:p>
              <a:pPr marL="0" indent="0">
                <a:spcBef>
                  <a:spcPts val="0"/>
                </a:spcBef>
                <a:spcAft>
                  <a:spcPts val="2100"/>
                </a:spcAft>
                <a:buFont typeface="Arial" panose="020B0604020202020204" pitchFamily="34" charset="0"/>
                <a:buNone/>
              </a:pPr>
              <a:r>
                <a:rPr lang="en-US" sz="1200" dirty="0">
                  <a:solidFill>
                    <a:schemeClr val="accent3"/>
                  </a:solidFill>
                </a:rPr>
                <a:t>07 Update Strategy for DaemonSet</a:t>
              </a:r>
            </a:p>
            <a:p>
              <a:pPr marL="0" indent="0">
                <a:spcBef>
                  <a:spcPts val="0"/>
                </a:spcBef>
                <a:spcAft>
                  <a:spcPts val="2100"/>
                </a:spcAft>
                <a:buFont typeface="Arial" panose="020B0604020202020204" pitchFamily="34" charset="0"/>
                <a:buNone/>
              </a:pPr>
              <a:r>
                <a:rPr lang="en-US" sz="1200" dirty="0">
                  <a:solidFill>
                    <a:schemeClr val="accent3"/>
                  </a:solidFill>
                </a:rPr>
                <a:t>08 How to delete the DaemonSet?</a:t>
              </a:r>
            </a:p>
            <a:p>
              <a:pPr marL="0" indent="0">
                <a:spcBef>
                  <a:spcPts val="0"/>
                </a:spcBef>
                <a:spcAft>
                  <a:spcPts val="2100"/>
                </a:spcAft>
                <a:buFont typeface="Arial" panose="020B0604020202020204" pitchFamily="34" charset="0"/>
                <a:buNone/>
              </a:pPr>
              <a:r>
                <a:rPr lang="en-US" sz="1200" dirty="0">
                  <a:solidFill>
                    <a:schemeClr val="accent3"/>
                  </a:solidFill>
                </a:rPr>
                <a:t>08 LAB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46842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44027A7-4628-445B-9C88-E46BCC181BAD}"/>
              </a:ext>
            </a:extLst>
          </p:cNvPr>
          <p:cNvSpPr/>
          <p:nvPr/>
        </p:nvSpPr>
        <p:spPr>
          <a:xfrm>
            <a:off x="-42863" y="0"/>
            <a:ext cx="12234863" cy="6858000"/>
          </a:xfrm>
          <a:prstGeom prst="rect">
            <a:avLst/>
          </a:prstGeom>
          <a:ln>
            <a:solidFill>
              <a:srgbClr val="FF0000"/>
            </a:solidFill>
            <a:prstDash val="lgDash"/>
          </a:ln>
          <a:effectLst>
            <a:glow rad="228600">
              <a:schemeClr val="accent4">
                <a:satMod val="175000"/>
                <a:alpha val="40000"/>
              </a:schemeClr>
            </a:glow>
            <a:innerShdw blurRad="114300">
              <a:prstClr val="black"/>
            </a:inn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5E0640-272B-4288-ADAD-9046D41BE07A}"/>
              </a:ext>
            </a:extLst>
          </p:cNvPr>
          <p:cNvSpPr txBox="1"/>
          <p:nvPr/>
        </p:nvSpPr>
        <p:spPr>
          <a:xfrm>
            <a:off x="560571" y="2043886"/>
            <a:ext cx="101193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/>
                </a:solidFill>
              </a:rPr>
              <a:t>Running a logs collection daemon on every node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7E89C79-128F-4224-BEF9-338A8DE3AB0D}"/>
              </a:ext>
            </a:extLst>
          </p:cNvPr>
          <p:cNvSpPr txBox="1"/>
          <p:nvPr/>
        </p:nvSpPr>
        <p:spPr>
          <a:xfrm>
            <a:off x="560571" y="433723"/>
            <a:ext cx="101193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/>
                </a:solidFill>
              </a:rPr>
              <a:t>Running a cluster storage daemon on every node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144CA11-1220-42D4-87DA-B3BD521730AF}"/>
              </a:ext>
            </a:extLst>
          </p:cNvPr>
          <p:cNvSpPr txBox="1"/>
          <p:nvPr/>
        </p:nvSpPr>
        <p:spPr>
          <a:xfrm>
            <a:off x="560570" y="3429000"/>
            <a:ext cx="101193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/>
                </a:solidFill>
              </a:rPr>
              <a:t>Running a node monitoring daemon on every node</a:t>
            </a:r>
          </a:p>
        </p:txBody>
      </p:sp>
    </p:spTree>
    <p:extLst>
      <p:ext uri="{BB962C8B-B14F-4D97-AF65-F5344CB8AC3E}">
        <p14:creationId xmlns:p14="http://schemas.microsoft.com/office/powerpoint/2010/main" val="318832348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  <p:sndAc>
          <p:stSnd>
            <p:snd r:embed="rId3" name="wind.wav"/>
          </p:stSnd>
        </p:sndAc>
      </p:transition>
    </mc:Choice>
    <mc:Fallback xmlns="">
      <p:transition spd="slow">
        <p:fade/>
        <p:sndAc>
          <p:stSnd>
            <p:snd r:embed="rId4" name="wind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8FB90C9B-10EC-4F45-AEF5-66BD07DD413D}"/>
              </a:ext>
            </a:extLst>
          </p:cNvPr>
          <p:cNvGrpSpPr/>
          <p:nvPr/>
        </p:nvGrpSpPr>
        <p:grpSpPr>
          <a:xfrm>
            <a:off x="943592" y="155566"/>
            <a:ext cx="10778842" cy="6245234"/>
            <a:chOff x="945296" y="985196"/>
            <a:chExt cx="10169912" cy="4795025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5F843D7-D849-4D9B-A484-66ACBDF5BD6F}"/>
                </a:ext>
              </a:extLst>
            </p:cNvPr>
            <p:cNvSpPr/>
            <p:nvPr/>
          </p:nvSpPr>
          <p:spPr>
            <a:xfrm>
              <a:off x="945296" y="985196"/>
              <a:ext cx="10169912" cy="4795025"/>
            </a:xfrm>
            <a:prstGeom prst="rect">
              <a:avLst/>
            </a:prstGeom>
            <a:ln w="57150"/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Google Shape;485;p33">
              <a:extLst>
                <a:ext uri="{FF2B5EF4-FFF2-40B4-BE49-F238E27FC236}">
                  <a16:creationId xmlns:a16="http://schemas.microsoft.com/office/drawing/2014/main" id="{F97CBEBA-5F4B-4836-944E-D5F85A3D583D}"/>
                </a:ext>
              </a:extLst>
            </p:cNvPr>
            <p:cNvSpPr/>
            <p:nvPr/>
          </p:nvSpPr>
          <p:spPr>
            <a:xfrm>
              <a:off x="1317702" y="1168243"/>
              <a:ext cx="147600" cy="1476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" name="Google Shape;486;p33">
              <a:extLst>
                <a:ext uri="{FF2B5EF4-FFF2-40B4-BE49-F238E27FC236}">
                  <a16:creationId xmlns:a16="http://schemas.microsoft.com/office/drawing/2014/main" id="{B676C1FD-4A9C-4F4D-A69B-C36D328244A9}"/>
                </a:ext>
              </a:extLst>
            </p:cNvPr>
            <p:cNvSpPr/>
            <p:nvPr/>
          </p:nvSpPr>
          <p:spPr>
            <a:xfrm>
              <a:off x="1561542" y="1168243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487;p33">
              <a:extLst>
                <a:ext uri="{FF2B5EF4-FFF2-40B4-BE49-F238E27FC236}">
                  <a16:creationId xmlns:a16="http://schemas.microsoft.com/office/drawing/2014/main" id="{A673C1AB-C232-493F-9AB0-FB306312D2E5}"/>
                </a:ext>
              </a:extLst>
            </p:cNvPr>
            <p:cNvSpPr/>
            <p:nvPr/>
          </p:nvSpPr>
          <p:spPr>
            <a:xfrm>
              <a:off x="1805382" y="1168243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0900163-8C0B-43C3-BE5F-57CDF90CB0F2}"/>
                </a:ext>
              </a:extLst>
            </p:cNvPr>
            <p:cNvSpPr/>
            <p:nvPr/>
          </p:nvSpPr>
          <p:spPr>
            <a:xfrm>
              <a:off x="1391502" y="1339763"/>
              <a:ext cx="9556595" cy="94874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spcBef>
                  <a:spcPts val="0"/>
                </a:spcBef>
              </a:pPr>
              <a:r>
                <a:rPr lang="en-US" sz="5400" dirty="0"/>
                <a:t> 03   NOW WE WILL TALK ABOUT</a:t>
              </a:r>
              <a:endParaRPr lang="en-US" sz="5400" dirty="0">
                <a:solidFill>
                  <a:schemeClr val="accent3"/>
                </a:solidFill>
              </a:endParaRPr>
            </a:p>
          </p:txBody>
        </p:sp>
        <p:sp>
          <p:nvSpPr>
            <p:cNvPr id="12" name="Google Shape;457;p31">
              <a:extLst>
                <a:ext uri="{FF2B5EF4-FFF2-40B4-BE49-F238E27FC236}">
                  <a16:creationId xmlns:a16="http://schemas.microsoft.com/office/drawing/2014/main" id="{567A0D67-778E-427D-BC7D-E566C3C7B260}"/>
                </a:ext>
              </a:extLst>
            </p:cNvPr>
            <p:cNvSpPr txBox="1">
              <a:spLocks/>
            </p:cNvSpPr>
            <p:nvPr/>
          </p:nvSpPr>
          <p:spPr>
            <a:xfrm>
              <a:off x="1086539" y="2239300"/>
              <a:ext cx="9959455" cy="3416603"/>
            </a:xfrm>
            <a:prstGeom prst="rect">
              <a:avLst/>
            </a:prstGeom>
            <a:solidFill>
              <a:schemeClr val="accent4"/>
            </a:solidFill>
          </p:spPr>
          <p:txBody>
            <a:bodyPr spcFirstLastPara="1" vert="horz" wrap="square" lIns="121900" tIns="121900" rIns="121900" bIns="121900" rtlCol="0" anchor="t" anchorCtr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Bef>
                  <a:spcPts val="0"/>
                </a:spcBef>
                <a:spcAft>
                  <a:spcPts val="2100"/>
                </a:spcAft>
                <a:buFont typeface="Arial" panose="020B0604020202020204" pitchFamily="34" charset="0"/>
                <a:buNone/>
              </a:pPr>
              <a:r>
                <a:rPr lang="en-US" sz="1200" dirty="0">
                  <a:solidFill>
                    <a:schemeClr val="accent3"/>
                  </a:solidFill>
                </a:rPr>
                <a:t>1. What is DaemonSet?</a:t>
              </a:r>
            </a:p>
            <a:p>
              <a:pPr marL="0" indent="0">
                <a:spcBef>
                  <a:spcPts val="0"/>
                </a:spcBef>
                <a:spcAft>
                  <a:spcPts val="2100"/>
                </a:spcAft>
                <a:buFont typeface="Arial" panose="020B0604020202020204" pitchFamily="34" charset="0"/>
                <a:buNone/>
              </a:pPr>
              <a:r>
                <a:rPr lang="en-US" sz="1200" dirty="0">
                  <a:solidFill>
                    <a:schemeClr val="accent3"/>
                  </a:solidFill>
                </a:rPr>
                <a:t>2. Use cases of DaemonSet.</a:t>
              </a:r>
            </a:p>
            <a:p>
              <a:pPr marL="0" indent="0">
                <a:spcBef>
                  <a:spcPts val="0"/>
                </a:spcBef>
                <a:spcAft>
                  <a:spcPts val="2100"/>
                </a:spcAft>
                <a:buFont typeface="Arial" panose="020B0604020202020204" pitchFamily="34" charset="0"/>
                <a:buNone/>
              </a:pPr>
              <a:r>
                <a:rPr lang="en-US" sz="5400" dirty="0"/>
                <a:t>3. Understand the fields in yaml file.</a:t>
              </a:r>
            </a:p>
            <a:p>
              <a:pPr marL="0" indent="0">
                <a:spcBef>
                  <a:spcPts val="0"/>
                </a:spcBef>
                <a:spcAft>
                  <a:spcPts val="2100"/>
                </a:spcAft>
                <a:buFont typeface="Arial" panose="020B0604020202020204" pitchFamily="34" charset="0"/>
                <a:buNone/>
              </a:pPr>
              <a:r>
                <a:rPr lang="en-US" sz="1200" dirty="0">
                  <a:solidFill>
                    <a:schemeClr val="accent3"/>
                  </a:solidFill>
                </a:rPr>
                <a:t>4. How to create Yaml file for Daemonset?</a:t>
              </a:r>
            </a:p>
            <a:p>
              <a:pPr marL="0" indent="0">
                <a:spcBef>
                  <a:spcPts val="0"/>
                </a:spcBef>
                <a:spcAft>
                  <a:spcPts val="2100"/>
                </a:spcAft>
                <a:buFont typeface="Arial" panose="020B0604020202020204" pitchFamily="34" charset="0"/>
                <a:buNone/>
              </a:pPr>
              <a:r>
                <a:rPr lang="en-US" sz="1200" dirty="0">
                  <a:solidFill>
                    <a:schemeClr val="accent3"/>
                  </a:solidFill>
                </a:rPr>
                <a:t>5. How to create DaemonSet?</a:t>
              </a:r>
            </a:p>
            <a:p>
              <a:pPr marL="0" indent="0">
                <a:spcBef>
                  <a:spcPts val="0"/>
                </a:spcBef>
                <a:spcAft>
                  <a:spcPts val="2100"/>
                </a:spcAft>
                <a:buFont typeface="Arial" panose="020B0604020202020204" pitchFamily="34" charset="0"/>
                <a:buNone/>
              </a:pPr>
              <a:r>
                <a:rPr lang="en-US" sz="1200" dirty="0">
                  <a:solidFill>
                    <a:schemeClr val="accent3"/>
                  </a:solidFill>
                </a:rPr>
                <a:t>6. How to check the DaemonSet?</a:t>
              </a:r>
            </a:p>
            <a:p>
              <a:pPr marL="0" indent="0">
                <a:spcBef>
                  <a:spcPts val="0"/>
                </a:spcBef>
                <a:spcAft>
                  <a:spcPts val="2100"/>
                </a:spcAft>
                <a:buFont typeface="Arial" panose="020B0604020202020204" pitchFamily="34" charset="0"/>
                <a:buNone/>
              </a:pPr>
              <a:r>
                <a:rPr lang="en-US" sz="1200" dirty="0">
                  <a:solidFill>
                    <a:schemeClr val="accent3"/>
                  </a:solidFill>
                </a:rPr>
                <a:t>7. Update Strategy for DaemonSet</a:t>
              </a:r>
            </a:p>
            <a:p>
              <a:pPr marL="0" indent="0">
                <a:spcBef>
                  <a:spcPts val="0"/>
                </a:spcBef>
                <a:spcAft>
                  <a:spcPts val="2100"/>
                </a:spcAft>
                <a:buFont typeface="Arial" panose="020B0604020202020204" pitchFamily="34" charset="0"/>
                <a:buNone/>
              </a:pPr>
              <a:r>
                <a:rPr lang="en-US" sz="1200" dirty="0">
                  <a:solidFill>
                    <a:schemeClr val="accent3"/>
                  </a:solidFill>
                </a:rPr>
                <a:t>8. How to delete the DaemonSet?</a:t>
              </a:r>
            </a:p>
            <a:p>
              <a:pPr marL="0" indent="0">
                <a:spcBef>
                  <a:spcPts val="0"/>
                </a:spcBef>
                <a:spcAft>
                  <a:spcPts val="2100"/>
                </a:spcAft>
                <a:buFont typeface="Arial" panose="020B0604020202020204" pitchFamily="34" charset="0"/>
                <a:buNone/>
              </a:pPr>
              <a:r>
                <a:rPr lang="en-US" sz="1200" dirty="0">
                  <a:solidFill>
                    <a:schemeClr val="accent3"/>
                  </a:solidFill>
                </a:rPr>
                <a:t>9. LAB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91840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44027A7-4628-445B-9C88-E46BCC181BAD}"/>
              </a:ext>
            </a:extLst>
          </p:cNvPr>
          <p:cNvSpPr/>
          <p:nvPr/>
        </p:nvSpPr>
        <p:spPr>
          <a:xfrm>
            <a:off x="33528" y="0"/>
            <a:ext cx="12158472" cy="6858000"/>
          </a:xfrm>
          <a:prstGeom prst="rect">
            <a:avLst/>
          </a:prstGeom>
          <a:ln>
            <a:solidFill>
              <a:srgbClr val="FF0000"/>
            </a:solidFill>
            <a:prstDash val="lgDash"/>
          </a:ln>
          <a:effectLst>
            <a:glow rad="228600">
              <a:schemeClr val="accent4">
                <a:satMod val="175000"/>
                <a:alpha val="40000"/>
              </a:schemeClr>
            </a:glow>
            <a:innerShdw blurRad="114300">
              <a:prstClr val="black"/>
            </a:inn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D9183C3-D0CD-74BA-21B6-45A4D66970B0}"/>
              </a:ext>
            </a:extLst>
          </p:cNvPr>
          <p:cNvSpPr txBox="1"/>
          <p:nvPr/>
        </p:nvSpPr>
        <p:spPr>
          <a:xfrm>
            <a:off x="1266339" y="305068"/>
            <a:ext cx="3080004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chemeClr val="accent1"/>
                </a:solidFill>
              </a:rPr>
              <a:t>apiVersion</a:t>
            </a:r>
            <a:r>
              <a:rPr lang="en-US" sz="2000" dirty="0">
                <a:solidFill>
                  <a:schemeClr val="accent1"/>
                </a:solidFill>
              </a:rPr>
              <a:t>: apps/v1</a:t>
            </a:r>
          </a:p>
          <a:p>
            <a:r>
              <a:rPr lang="en-US" sz="2000" b="1" dirty="0">
                <a:solidFill>
                  <a:srgbClr val="FFFF00"/>
                </a:solidFill>
                <a:highlight>
                  <a:srgbClr val="00FF00"/>
                </a:highlight>
              </a:rPr>
              <a:t>kind: DaemonSet</a:t>
            </a:r>
          </a:p>
          <a:p>
            <a:r>
              <a:rPr lang="en-US" sz="2000" dirty="0">
                <a:solidFill>
                  <a:schemeClr val="accent1"/>
                </a:solidFill>
              </a:rPr>
              <a:t>metadata:</a:t>
            </a:r>
          </a:p>
          <a:p>
            <a:r>
              <a:rPr lang="en-US" sz="2000" dirty="0">
                <a:solidFill>
                  <a:schemeClr val="accent1"/>
                </a:solidFill>
              </a:rPr>
              <a:t>  name: nginx- DaemonSet</a:t>
            </a:r>
          </a:p>
          <a:p>
            <a:r>
              <a:rPr lang="en-US" sz="2000" dirty="0">
                <a:solidFill>
                  <a:schemeClr val="accent1"/>
                </a:solidFill>
              </a:rPr>
              <a:t>  labels:</a:t>
            </a:r>
          </a:p>
          <a:p>
            <a:r>
              <a:rPr lang="en-US" sz="2000" dirty="0">
                <a:solidFill>
                  <a:schemeClr val="accent1"/>
                </a:solidFill>
              </a:rPr>
              <a:t>    app: nginx</a:t>
            </a:r>
          </a:p>
          <a:p>
            <a:r>
              <a:rPr lang="en-US" sz="2000" dirty="0">
                <a:solidFill>
                  <a:schemeClr val="accent1"/>
                </a:solidFill>
              </a:rPr>
              <a:t>spec:</a:t>
            </a:r>
          </a:p>
          <a:p>
            <a:r>
              <a:rPr lang="en-US" sz="2000" dirty="0">
                <a:solidFill>
                  <a:schemeClr val="accent1"/>
                </a:solidFill>
              </a:rPr>
              <a:t>selector:</a:t>
            </a:r>
          </a:p>
          <a:p>
            <a:r>
              <a:rPr lang="en-US" sz="2000" dirty="0">
                <a:solidFill>
                  <a:schemeClr val="accent1"/>
                </a:solidFill>
              </a:rPr>
              <a:t>    </a:t>
            </a:r>
            <a:r>
              <a:rPr lang="en-US" sz="2000" dirty="0" err="1">
                <a:solidFill>
                  <a:schemeClr val="accent1"/>
                </a:solidFill>
              </a:rPr>
              <a:t>matchLabels</a:t>
            </a:r>
            <a:r>
              <a:rPr lang="en-US" sz="2000" dirty="0">
                <a:solidFill>
                  <a:schemeClr val="accent1"/>
                </a:solidFill>
              </a:rPr>
              <a:t>:</a:t>
            </a:r>
          </a:p>
          <a:p>
            <a:r>
              <a:rPr lang="en-US" sz="2000" dirty="0">
                <a:solidFill>
                  <a:schemeClr val="accent1"/>
                </a:solidFill>
              </a:rPr>
              <a:t>      app: nginx</a:t>
            </a:r>
          </a:p>
          <a:p>
            <a:r>
              <a:rPr lang="en-US" sz="2000" dirty="0">
                <a:solidFill>
                  <a:schemeClr val="accent1"/>
                </a:solidFill>
              </a:rPr>
              <a:t>  template:</a:t>
            </a:r>
          </a:p>
          <a:p>
            <a:r>
              <a:rPr lang="en-US" sz="2000" dirty="0">
                <a:solidFill>
                  <a:schemeClr val="accent1"/>
                </a:solidFill>
              </a:rPr>
              <a:t>    metadata:</a:t>
            </a:r>
          </a:p>
          <a:p>
            <a:r>
              <a:rPr lang="en-US" sz="2000" dirty="0">
                <a:solidFill>
                  <a:schemeClr val="accent1"/>
                </a:solidFill>
              </a:rPr>
              <a:t>      labels:</a:t>
            </a:r>
          </a:p>
          <a:p>
            <a:r>
              <a:rPr lang="en-US" sz="2000" dirty="0">
                <a:solidFill>
                  <a:schemeClr val="accent1"/>
                </a:solidFill>
              </a:rPr>
              <a:t>        app: nginx</a:t>
            </a:r>
          </a:p>
          <a:p>
            <a:r>
              <a:rPr lang="en-US" sz="2000" dirty="0">
                <a:solidFill>
                  <a:schemeClr val="accent1"/>
                </a:solidFill>
              </a:rPr>
              <a:t>    spec:</a:t>
            </a:r>
          </a:p>
          <a:p>
            <a:r>
              <a:rPr lang="en-US" sz="2000" dirty="0">
                <a:solidFill>
                  <a:schemeClr val="accent1"/>
                </a:solidFill>
              </a:rPr>
              <a:t>      containers:</a:t>
            </a:r>
          </a:p>
          <a:p>
            <a:r>
              <a:rPr lang="en-US" sz="2000" dirty="0">
                <a:solidFill>
                  <a:schemeClr val="accent1"/>
                </a:solidFill>
              </a:rPr>
              <a:t>      - name: nginx</a:t>
            </a:r>
          </a:p>
          <a:p>
            <a:r>
              <a:rPr lang="en-US" sz="2000" dirty="0">
                <a:solidFill>
                  <a:schemeClr val="accent1"/>
                </a:solidFill>
              </a:rPr>
              <a:t>        image: nginx:1.14.2</a:t>
            </a:r>
          </a:p>
          <a:p>
            <a:r>
              <a:rPr lang="en-US" sz="2000" dirty="0">
                <a:solidFill>
                  <a:schemeClr val="accent1"/>
                </a:solidFill>
              </a:rPr>
              <a:t>        ports:</a:t>
            </a:r>
          </a:p>
          <a:p>
            <a:r>
              <a:rPr lang="en-US" sz="2000" dirty="0">
                <a:solidFill>
                  <a:schemeClr val="accent1"/>
                </a:solidFill>
              </a:rPr>
              <a:t>        - </a:t>
            </a:r>
            <a:r>
              <a:rPr lang="en-US" sz="2000" dirty="0" err="1">
                <a:solidFill>
                  <a:schemeClr val="accent1"/>
                </a:solidFill>
              </a:rPr>
              <a:t>containerPort</a:t>
            </a:r>
            <a:r>
              <a:rPr lang="en-US" sz="2000" dirty="0">
                <a:solidFill>
                  <a:schemeClr val="accent1"/>
                </a:solidFill>
              </a:rPr>
              <a:t>: 80</a:t>
            </a:r>
          </a:p>
        </p:txBody>
      </p:sp>
    </p:spTree>
    <p:extLst>
      <p:ext uri="{BB962C8B-B14F-4D97-AF65-F5344CB8AC3E}">
        <p14:creationId xmlns:p14="http://schemas.microsoft.com/office/powerpoint/2010/main" val="54058029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  <p:sndAc>
          <p:stSnd>
            <p:snd r:embed="rId3" name="wind.wav"/>
          </p:stSnd>
        </p:sndAc>
      </p:transition>
    </mc:Choice>
    <mc:Fallback xmlns="">
      <p:transition spd="slow">
        <p:fade/>
        <p:sndAc>
          <p:stSnd>
            <p:snd r:embed="rId4" name="wind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8FB90C9B-10EC-4F45-AEF5-66BD07DD413D}"/>
              </a:ext>
            </a:extLst>
          </p:cNvPr>
          <p:cNvGrpSpPr/>
          <p:nvPr/>
        </p:nvGrpSpPr>
        <p:grpSpPr>
          <a:xfrm>
            <a:off x="281355" y="155566"/>
            <a:ext cx="11796764" cy="6245234"/>
            <a:chOff x="945296" y="985196"/>
            <a:chExt cx="10169912" cy="4795025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5F843D7-D849-4D9B-A484-66ACBDF5BD6F}"/>
                </a:ext>
              </a:extLst>
            </p:cNvPr>
            <p:cNvSpPr/>
            <p:nvPr/>
          </p:nvSpPr>
          <p:spPr>
            <a:xfrm>
              <a:off x="945296" y="985196"/>
              <a:ext cx="10169912" cy="4795025"/>
            </a:xfrm>
            <a:prstGeom prst="rect">
              <a:avLst/>
            </a:prstGeom>
            <a:ln w="57150"/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Google Shape;485;p33">
              <a:extLst>
                <a:ext uri="{FF2B5EF4-FFF2-40B4-BE49-F238E27FC236}">
                  <a16:creationId xmlns:a16="http://schemas.microsoft.com/office/drawing/2014/main" id="{F97CBEBA-5F4B-4836-944E-D5F85A3D583D}"/>
                </a:ext>
              </a:extLst>
            </p:cNvPr>
            <p:cNvSpPr/>
            <p:nvPr/>
          </p:nvSpPr>
          <p:spPr>
            <a:xfrm>
              <a:off x="1317702" y="1168243"/>
              <a:ext cx="147600" cy="1476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" name="Google Shape;486;p33">
              <a:extLst>
                <a:ext uri="{FF2B5EF4-FFF2-40B4-BE49-F238E27FC236}">
                  <a16:creationId xmlns:a16="http://schemas.microsoft.com/office/drawing/2014/main" id="{B676C1FD-4A9C-4F4D-A69B-C36D328244A9}"/>
                </a:ext>
              </a:extLst>
            </p:cNvPr>
            <p:cNvSpPr/>
            <p:nvPr/>
          </p:nvSpPr>
          <p:spPr>
            <a:xfrm>
              <a:off x="1561542" y="1168243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487;p33">
              <a:extLst>
                <a:ext uri="{FF2B5EF4-FFF2-40B4-BE49-F238E27FC236}">
                  <a16:creationId xmlns:a16="http://schemas.microsoft.com/office/drawing/2014/main" id="{A673C1AB-C232-493F-9AB0-FB306312D2E5}"/>
                </a:ext>
              </a:extLst>
            </p:cNvPr>
            <p:cNvSpPr/>
            <p:nvPr/>
          </p:nvSpPr>
          <p:spPr>
            <a:xfrm>
              <a:off x="1805382" y="1168243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0900163-8C0B-43C3-BE5F-57CDF90CB0F2}"/>
                </a:ext>
              </a:extLst>
            </p:cNvPr>
            <p:cNvSpPr/>
            <p:nvPr/>
          </p:nvSpPr>
          <p:spPr>
            <a:xfrm>
              <a:off x="1391502" y="1339763"/>
              <a:ext cx="9556595" cy="94874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spcBef>
                  <a:spcPts val="0"/>
                </a:spcBef>
              </a:pPr>
              <a:r>
                <a:rPr lang="en-US" sz="5400" dirty="0"/>
                <a:t> 04   NOW WE WILL TALK ABOUT</a:t>
              </a:r>
              <a:endParaRPr lang="en-US" sz="5400" dirty="0">
                <a:solidFill>
                  <a:schemeClr val="accent3"/>
                </a:solidFill>
              </a:endParaRPr>
            </a:p>
          </p:txBody>
        </p:sp>
        <p:sp>
          <p:nvSpPr>
            <p:cNvPr id="12" name="Google Shape;457;p31">
              <a:extLst>
                <a:ext uri="{FF2B5EF4-FFF2-40B4-BE49-F238E27FC236}">
                  <a16:creationId xmlns:a16="http://schemas.microsoft.com/office/drawing/2014/main" id="{567A0D67-778E-427D-BC7D-E566C3C7B260}"/>
                </a:ext>
              </a:extLst>
            </p:cNvPr>
            <p:cNvSpPr txBox="1">
              <a:spLocks/>
            </p:cNvSpPr>
            <p:nvPr/>
          </p:nvSpPr>
          <p:spPr>
            <a:xfrm>
              <a:off x="1047124" y="2239300"/>
              <a:ext cx="9900972" cy="3416603"/>
            </a:xfrm>
            <a:prstGeom prst="rect">
              <a:avLst/>
            </a:prstGeom>
            <a:solidFill>
              <a:schemeClr val="accent4"/>
            </a:solidFill>
          </p:spPr>
          <p:txBody>
            <a:bodyPr spcFirstLastPara="1" vert="horz" wrap="square" lIns="121900" tIns="121900" rIns="121900" bIns="121900" rtlCol="0" anchor="t" anchorCtr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Bef>
                  <a:spcPts val="0"/>
                </a:spcBef>
                <a:spcAft>
                  <a:spcPts val="2100"/>
                </a:spcAft>
                <a:buFont typeface="Arial" panose="020B0604020202020204" pitchFamily="34" charset="0"/>
                <a:buNone/>
              </a:pPr>
              <a:r>
                <a:rPr lang="en-US" sz="1200" dirty="0">
                  <a:solidFill>
                    <a:schemeClr val="accent3"/>
                  </a:solidFill>
                </a:rPr>
                <a:t>1. What is DaemonSet?</a:t>
              </a:r>
            </a:p>
            <a:p>
              <a:pPr marL="0" indent="0">
                <a:spcBef>
                  <a:spcPts val="0"/>
                </a:spcBef>
                <a:spcAft>
                  <a:spcPts val="2100"/>
                </a:spcAft>
                <a:buFont typeface="Arial" panose="020B0604020202020204" pitchFamily="34" charset="0"/>
                <a:buNone/>
              </a:pPr>
              <a:r>
                <a:rPr lang="en-US" sz="1200" dirty="0">
                  <a:solidFill>
                    <a:schemeClr val="accent3"/>
                  </a:solidFill>
                </a:rPr>
                <a:t>2. Use cases of DaemonSet.</a:t>
              </a:r>
            </a:p>
            <a:p>
              <a:pPr marL="0" indent="0">
                <a:spcBef>
                  <a:spcPts val="0"/>
                </a:spcBef>
                <a:spcAft>
                  <a:spcPts val="2100"/>
                </a:spcAft>
                <a:buFont typeface="Arial" panose="020B0604020202020204" pitchFamily="34" charset="0"/>
                <a:buNone/>
              </a:pPr>
              <a:r>
                <a:rPr lang="en-US" sz="1200" dirty="0">
                  <a:solidFill>
                    <a:schemeClr val="accent3"/>
                  </a:solidFill>
                </a:rPr>
                <a:t>3. Understand the fields in yaml file.</a:t>
              </a:r>
            </a:p>
            <a:p>
              <a:pPr marL="0" indent="0">
                <a:spcBef>
                  <a:spcPts val="0"/>
                </a:spcBef>
                <a:spcAft>
                  <a:spcPts val="2100"/>
                </a:spcAft>
                <a:buFont typeface="Arial" panose="020B0604020202020204" pitchFamily="34" charset="0"/>
                <a:buNone/>
              </a:pPr>
              <a:r>
                <a:rPr lang="en-US" sz="5400" dirty="0"/>
                <a:t>4. How to create Yaml file for </a:t>
              </a:r>
              <a:r>
                <a:rPr lang="en-US" sz="4400" dirty="0"/>
                <a:t>Daemonset</a:t>
              </a:r>
              <a:r>
                <a:rPr lang="en-US" sz="5400" dirty="0"/>
                <a:t>?</a:t>
              </a:r>
            </a:p>
            <a:p>
              <a:pPr marL="0" indent="0">
                <a:spcBef>
                  <a:spcPts val="0"/>
                </a:spcBef>
                <a:spcAft>
                  <a:spcPts val="2100"/>
                </a:spcAft>
                <a:buFont typeface="Arial" panose="020B0604020202020204" pitchFamily="34" charset="0"/>
                <a:buNone/>
              </a:pPr>
              <a:r>
                <a:rPr lang="en-US" sz="1200" dirty="0">
                  <a:solidFill>
                    <a:schemeClr val="accent3"/>
                  </a:solidFill>
                </a:rPr>
                <a:t>5. How to create DaemonSet?</a:t>
              </a:r>
            </a:p>
            <a:p>
              <a:pPr marL="0" indent="0">
                <a:spcBef>
                  <a:spcPts val="0"/>
                </a:spcBef>
                <a:spcAft>
                  <a:spcPts val="2100"/>
                </a:spcAft>
                <a:buFont typeface="Arial" panose="020B0604020202020204" pitchFamily="34" charset="0"/>
                <a:buNone/>
              </a:pPr>
              <a:r>
                <a:rPr lang="en-US" sz="1200" dirty="0">
                  <a:solidFill>
                    <a:schemeClr val="accent3"/>
                  </a:solidFill>
                </a:rPr>
                <a:t>6. How to check the DaemonSet?</a:t>
              </a:r>
            </a:p>
            <a:p>
              <a:pPr marL="0" indent="0">
                <a:spcBef>
                  <a:spcPts val="0"/>
                </a:spcBef>
                <a:spcAft>
                  <a:spcPts val="2100"/>
                </a:spcAft>
                <a:buFont typeface="Arial" panose="020B0604020202020204" pitchFamily="34" charset="0"/>
                <a:buNone/>
              </a:pPr>
              <a:r>
                <a:rPr lang="en-US" sz="1200" dirty="0">
                  <a:solidFill>
                    <a:schemeClr val="accent3"/>
                  </a:solidFill>
                </a:rPr>
                <a:t>7. Update Strategy for DaemonSet</a:t>
              </a:r>
            </a:p>
            <a:p>
              <a:pPr marL="0" indent="0">
                <a:spcBef>
                  <a:spcPts val="0"/>
                </a:spcBef>
                <a:spcAft>
                  <a:spcPts val="2100"/>
                </a:spcAft>
                <a:buFont typeface="Arial" panose="020B0604020202020204" pitchFamily="34" charset="0"/>
                <a:buNone/>
              </a:pPr>
              <a:r>
                <a:rPr lang="en-US" sz="1200" dirty="0">
                  <a:solidFill>
                    <a:schemeClr val="accent3"/>
                  </a:solidFill>
                </a:rPr>
                <a:t>8. How to delete the DaemonSet?</a:t>
              </a:r>
            </a:p>
            <a:p>
              <a:pPr marL="0" indent="0">
                <a:spcBef>
                  <a:spcPts val="0"/>
                </a:spcBef>
                <a:spcAft>
                  <a:spcPts val="2100"/>
                </a:spcAft>
                <a:buFont typeface="Arial" panose="020B0604020202020204" pitchFamily="34" charset="0"/>
                <a:buNone/>
              </a:pPr>
              <a:r>
                <a:rPr lang="en-US" sz="1200" dirty="0">
                  <a:solidFill>
                    <a:schemeClr val="accent3"/>
                  </a:solidFill>
                </a:rPr>
                <a:t>9. LAB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11539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44027A7-4628-445B-9C88-E46BCC181BA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solidFill>
              <a:srgbClr val="FF0000"/>
            </a:solidFill>
            <a:prstDash val="lgDash"/>
          </a:ln>
          <a:effectLst>
            <a:glow rad="228600">
              <a:schemeClr val="accent4">
                <a:satMod val="175000"/>
                <a:alpha val="40000"/>
              </a:schemeClr>
            </a:glow>
            <a:innerShdw blurRad="114300">
              <a:prstClr val="black"/>
            </a:inn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F07FDD-D986-9EBE-7A7C-A90B16C2BB65}"/>
              </a:ext>
            </a:extLst>
          </p:cNvPr>
          <p:cNvSpPr txBox="1"/>
          <p:nvPr/>
        </p:nvSpPr>
        <p:spPr>
          <a:xfrm>
            <a:off x="568569" y="1919531"/>
            <a:ext cx="61546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From the command line (kubectl create)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26E896-91E5-EFE2-B5B5-3CDEDDF2FB98}"/>
              </a:ext>
            </a:extLst>
          </p:cNvPr>
          <p:cNvSpPr txBox="1"/>
          <p:nvPr/>
        </p:nvSpPr>
        <p:spPr>
          <a:xfrm>
            <a:off x="568569" y="3429000"/>
            <a:ext cx="52955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Through yaml file</a:t>
            </a:r>
          </a:p>
        </p:txBody>
      </p:sp>
    </p:spTree>
    <p:extLst>
      <p:ext uri="{BB962C8B-B14F-4D97-AF65-F5344CB8AC3E}">
        <p14:creationId xmlns:p14="http://schemas.microsoft.com/office/powerpoint/2010/main" val="347826672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  <p:sndAc>
          <p:stSnd>
            <p:snd r:embed="rId3" name="wind.wav"/>
          </p:stSnd>
        </p:sndAc>
      </p:transition>
    </mc:Choice>
    <mc:Fallback xmlns="">
      <p:transition spd="slow">
        <p:fade/>
        <p:sndAc>
          <p:stSnd>
            <p:snd r:embed="rId4" name="wind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5" presetClass="emph" presetSubtype="0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16" dur="indefinite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allAtOnce"/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44027A7-4628-445B-9C88-E46BCC181BA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solidFill>
              <a:srgbClr val="FF0000"/>
            </a:solidFill>
            <a:prstDash val="lgDash"/>
          </a:ln>
          <a:effectLst>
            <a:glow rad="228600">
              <a:schemeClr val="accent4">
                <a:satMod val="175000"/>
                <a:alpha val="40000"/>
              </a:schemeClr>
            </a:glow>
            <a:innerShdw blurRad="114300">
              <a:prstClr val="black"/>
            </a:inn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FCE5B98-6E19-1FF6-851C-052BC83EFE1A}"/>
              </a:ext>
            </a:extLst>
          </p:cNvPr>
          <p:cNvSpPr/>
          <p:nvPr/>
        </p:nvSpPr>
        <p:spPr>
          <a:xfrm>
            <a:off x="335280" y="365759"/>
            <a:ext cx="11521439" cy="809897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kubectl create </a:t>
            </a:r>
            <a:r>
              <a:rPr lang="en-US" sz="2400" b="1" dirty="0">
                <a:solidFill>
                  <a:schemeClr val="tx1"/>
                </a:solidFill>
                <a:highlight>
                  <a:srgbClr val="FFFF00"/>
                </a:highlight>
              </a:rPr>
              <a:t>deployment</a:t>
            </a:r>
            <a:r>
              <a:rPr lang="en-US" sz="2400" b="1" dirty="0">
                <a:solidFill>
                  <a:schemeClr val="tx1"/>
                </a:solidFill>
              </a:rPr>
              <a:t> test1-daemonset --image=nginx:1.14.2 --dry-run=client -</a:t>
            </a:r>
            <a:r>
              <a:rPr lang="en-US" sz="2400" b="1" dirty="0" err="1">
                <a:solidFill>
                  <a:schemeClr val="tx1"/>
                </a:solidFill>
              </a:rPr>
              <a:t>oyaml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20F840D-B908-8BF9-3FB5-4234FEC51B1A}"/>
              </a:ext>
            </a:extLst>
          </p:cNvPr>
          <p:cNvSpPr/>
          <p:nvPr/>
        </p:nvSpPr>
        <p:spPr>
          <a:xfrm>
            <a:off x="836024" y="1031966"/>
            <a:ext cx="3788228" cy="546027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/>
              <a:t>apiVersion</a:t>
            </a:r>
            <a:r>
              <a:rPr lang="en-US" sz="1600" dirty="0"/>
              <a:t>: apps/v1</a:t>
            </a:r>
          </a:p>
          <a:p>
            <a:r>
              <a:rPr lang="en-US" sz="1600" dirty="0"/>
              <a:t>kind: Deployment</a:t>
            </a:r>
          </a:p>
          <a:p>
            <a:r>
              <a:rPr lang="en-US" sz="1600" dirty="0"/>
              <a:t>metadata:</a:t>
            </a:r>
          </a:p>
          <a:p>
            <a:r>
              <a:rPr lang="en-US" sz="1600" dirty="0"/>
              <a:t>  </a:t>
            </a:r>
            <a:r>
              <a:rPr lang="en-US" sz="1600" dirty="0" err="1"/>
              <a:t>creationTimestamp</a:t>
            </a:r>
            <a:r>
              <a:rPr lang="en-US" sz="1600" dirty="0"/>
              <a:t>: null</a:t>
            </a:r>
          </a:p>
          <a:p>
            <a:r>
              <a:rPr lang="en-US" sz="1600" dirty="0"/>
              <a:t>  labels:</a:t>
            </a:r>
          </a:p>
          <a:p>
            <a:r>
              <a:rPr lang="en-US" sz="1600" dirty="0"/>
              <a:t>    app: test1-daemonset</a:t>
            </a:r>
          </a:p>
          <a:p>
            <a:r>
              <a:rPr lang="en-US" sz="1600" dirty="0"/>
              <a:t>  name: test1-daemonset</a:t>
            </a:r>
          </a:p>
          <a:p>
            <a:r>
              <a:rPr lang="en-US" sz="1600" dirty="0"/>
              <a:t>spec:</a:t>
            </a:r>
          </a:p>
          <a:p>
            <a:r>
              <a:rPr lang="en-US" sz="1600" dirty="0"/>
              <a:t>  replicas: 1</a:t>
            </a:r>
          </a:p>
          <a:p>
            <a:r>
              <a:rPr lang="en-US" sz="1600" dirty="0"/>
              <a:t>  selector:</a:t>
            </a:r>
          </a:p>
          <a:p>
            <a:r>
              <a:rPr lang="en-US" sz="1600" dirty="0"/>
              <a:t>    </a:t>
            </a:r>
            <a:r>
              <a:rPr lang="en-US" sz="1600" dirty="0" err="1"/>
              <a:t>matchLabels</a:t>
            </a:r>
            <a:r>
              <a:rPr lang="en-US" sz="1600" dirty="0"/>
              <a:t>:</a:t>
            </a:r>
          </a:p>
          <a:p>
            <a:r>
              <a:rPr lang="en-US" sz="1600" dirty="0"/>
              <a:t>      app: test1-daemonset</a:t>
            </a:r>
          </a:p>
          <a:p>
            <a:r>
              <a:rPr lang="en-US" sz="1600" dirty="0"/>
              <a:t>  strategy: {}</a:t>
            </a:r>
          </a:p>
          <a:p>
            <a:r>
              <a:rPr lang="en-US" sz="1600" dirty="0"/>
              <a:t>  template:</a:t>
            </a:r>
          </a:p>
          <a:p>
            <a:r>
              <a:rPr lang="en-US" sz="1600" dirty="0"/>
              <a:t>    metadata:</a:t>
            </a:r>
          </a:p>
          <a:p>
            <a:r>
              <a:rPr lang="en-US" sz="1600" dirty="0"/>
              <a:t>      </a:t>
            </a:r>
            <a:r>
              <a:rPr lang="en-US" sz="1600" dirty="0" err="1"/>
              <a:t>creationTimestamp</a:t>
            </a:r>
            <a:r>
              <a:rPr lang="en-US" sz="1600" dirty="0"/>
              <a:t>: null</a:t>
            </a:r>
          </a:p>
          <a:p>
            <a:r>
              <a:rPr lang="en-US" sz="1600" dirty="0"/>
              <a:t>      labels:</a:t>
            </a:r>
          </a:p>
          <a:p>
            <a:r>
              <a:rPr lang="en-US" sz="1600" dirty="0"/>
              <a:t>        app: test1-daemonset</a:t>
            </a:r>
          </a:p>
          <a:p>
            <a:r>
              <a:rPr lang="en-US" sz="1600" dirty="0"/>
              <a:t>    spec:</a:t>
            </a:r>
          </a:p>
          <a:p>
            <a:r>
              <a:rPr lang="en-US" sz="1600" dirty="0"/>
              <a:t>      containers:</a:t>
            </a:r>
          </a:p>
          <a:p>
            <a:r>
              <a:rPr lang="en-US" sz="1600" dirty="0"/>
              <a:t>      - image: nginx:1.14.2</a:t>
            </a:r>
          </a:p>
          <a:p>
            <a:r>
              <a:rPr lang="en-US" sz="1600" dirty="0"/>
              <a:t>        name: nginx</a:t>
            </a:r>
          </a:p>
        </p:txBody>
      </p:sp>
    </p:spTree>
    <p:extLst>
      <p:ext uri="{BB962C8B-B14F-4D97-AF65-F5344CB8AC3E}">
        <p14:creationId xmlns:p14="http://schemas.microsoft.com/office/powerpoint/2010/main" val="1382892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445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44027A7-4628-445B-9C88-E46BCC181BA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solidFill>
              <a:srgbClr val="FF0000"/>
            </a:solidFill>
            <a:prstDash val="lgDash"/>
          </a:ln>
          <a:effectLst>
            <a:glow rad="228600">
              <a:schemeClr val="accent4">
                <a:satMod val="175000"/>
                <a:alpha val="40000"/>
              </a:schemeClr>
            </a:glow>
            <a:innerShdw blurRad="114300">
              <a:prstClr val="black"/>
            </a:inn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20F840D-B908-8BF9-3FB5-4234FEC51B1A}"/>
              </a:ext>
            </a:extLst>
          </p:cNvPr>
          <p:cNvSpPr/>
          <p:nvPr/>
        </p:nvSpPr>
        <p:spPr>
          <a:xfrm>
            <a:off x="5956663" y="182879"/>
            <a:ext cx="3788228" cy="649224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/>
              <a:t>apiVersion</a:t>
            </a:r>
            <a:r>
              <a:rPr lang="en-US" sz="2000" dirty="0"/>
              <a:t>: apps/v1</a:t>
            </a:r>
          </a:p>
          <a:p>
            <a:r>
              <a:rPr lang="en-US" sz="2000" dirty="0"/>
              <a:t>kind: </a:t>
            </a:r>
            <a:r>
              <a:rPr lang="en-US" sz="2000" dirty="0">
                <a:highlight>
                  <a:srgbClr val="FF00FF"/>
                </a:highlight>
              </a:rPr>
              <a:t>DaemonSet</a:t>
            </a:r>
          </a:p>
          <a:p>
            <a:r>
              <a:rPr lang="en-US" sz="2000" dirty="0"/>
              <a:t>metadata:</a:t>
            </a:r>
          </a:p>
          <a:p>
            <a:r>
              <a:rPr lang="en-US" sz="2000" dirty="0"/>
              <a:t>  </a:t>
            </a:r>
            <a:r>
              <a:rPr lang="en-US" sz="2000" dirty="0" err="1"/>
              <a:t>creationTimestamp</a:t>
            </a:r>
            <a:r>
              <a:rPr lang="en-US" sz="2000" dirty="0"/>
              <a:t>: null</a:t>
            </a:r>
          </a:p>
          <a:p>
            <a:r>
              <a:rPr lang="en-US" sz="2000" dirty="0"/>
              <a:t>  labels:</a:t>
            </a:r>
          </a:p>
          <a:p>
            <a:r>
              <a:rPr lang="en-US" sz="2000" dirty="0"/>
              <a:t>    app: test1-daemonset</a:t>
            </a:r>
          </a:p>
          <a:p>
            <a:r>
              <a:rPr lang="en-US" sz="2000" dirty="0"/>
              <a:t>  name: test1-daemonset</a:t>
            </a:r>
          </a:p>
          <a:p>
            <a:r>
              <a:rPr lang="en-US" sz="2000" dirty="0"/>
              <a:t>spec:</a:t>
            </a:r>
          </a:p>
          <a:p>
            <a:r>
              <a:rPr lang="en-US" sz="2000" dirty="0"/>
              <a:t>  selector:</a:t>
            </a:r>
          </a:p>
          <a:p>
            <a:r>
              <a:rPr lang="en-US" sz="2000" dirty="0"/>
              <a:t>    </a:t>
            </a:r>
            <a:r>
              <a:rPr lang="en-US" sz="2000" dirty="0" err="1"/>
              <a:t>matchLabels</a:t>
            </a:r>
            <a:r>
              <a:rPr lang="en-US" sz="2000" dirty="0"/>
              <a:t>:</a:t>
            </a:r>
          </a:p>
          <a:p>
            <a:r>
              <a:rPr lang="en-US" sz="2000" dirty="0"/>
              <a:t>      app: test1-daemonset</a:t>
            </a:r>
          </a:p>
          <a:p>
            <a:r>
              <a:rPr lang="en-US" sz="2000" dirty="0"/>
              <a:t>  template:</a:t>
            </a:r>
          </a:p>
          <a:p>
            <a:r>
              <a:rPr lang="en-US" sz="2000" dirty="0"/>
              <a:t>    metadata:</a:t>
            </a:r>
          </a:p>
          <a:p>
            <a:r>
              <a:rPr lang="en-US" sz="2000" dirty="0"/>
              <a:t>      </a:t>
            </a:r>
            <a:r>
              <a:rPr lang="en-US" sz="2000" dirty="0" err="1"/>
              <a:t>creationTimestamp</a:t>
            </a:r>
            <a:r>
              <a:rPr lang="en-US" sz="2000" dirty="0"/>
              <a:t>: null</a:t>
            </a:r>
          </a:p>
          <a:p>
            <a:r>
              <a:rPr lang="en-US" sz="2000" dirty="0"/>
              <a:t>      labels:</a:t>
            </a:r>
          </a:p>
          <a:p>
            <a:r>
              <a:rPr lang="en-US" sz="2000" dirty="0"/>
              <a:t>        app: test1-daemonset</a:t>
            </a:r>
          </a:p>
          <a:p>
            <a:r>
              <a:rPr lang="en-US" sz="2000" dirty="0"/>
              <a:t>    spec:</a:t>
            </a:r>
          </a:p>
          <a:p>
            <a:r>
              <a:rPr lang="en-US" sz="2000" dirty="0"/>
              <a:t>      containers:</a:t>
            </a:r>
          </a:p>
          <a:p>
            <a:r>
              <a:rPr lang="en-US" sz="2000" dirty="0"/>
              <a:t>      - image: nginx:1.14.2</a:t>
            </a:r>
          </a:p>
          <a:p>
            <a:r>
              <a:rPr lang="en-US" sz="2000" dirty="0"/>
              <a:t>        name: nginx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360332A-9C59-51A5-F10E-5B59EA34EAF4}"/>
              </a:ext>
            </a:extLst>
          </p:cNvPr>
          <p:cNvSpPr/>
          <p:nvPr/>
        </p:nvSpPr>
        <p:spPr>
          <a:xfrm>
            <a:off x="844996" y="91438"/>
            <a:ext cx="3788228" cy="667512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/>
              <a:t>apiVersion</a:t>
            </a:r>
            <a:r>
              <a:rPr lang="en-US" sz="2000" dirty="0"/>
              <a:t>: apps/v1</a:t>
            </a:r>
          </a:p>
          <a:p>
            <a:r>
              <a:rPr lang="en-US" sz="2000" dirty="0"/>
              <a:t>kind: </a:t>
            </a:r>
            <a:r>
              <a:rPr lang="en-US" sz="2000" dirty="0">
                <a:highlight>
                  <a:srgbClr val="00FFFF"/>
                </a:highlight>
              </a:rPr>
              <a:t>Deployment</a:t>
            </a:r>
          </a:p>
          <a:p>
            <a:r>
              <a:rPr lang="en-US" sz="2000" dirty="0"/>
              <a:t>metadata:</a:t>
            </a:r>
          </a:p>
          <a:p>
            <a:r>
              <a:rPr lang="en-US" sz="2000" dirty="0"/>
              <a:t>  </a:t>
            </a:r>
            <a:r>
              <a:rPr lang="en-US" sz="2000" dirty="0" err="1"/>
              <a:t>creationTimestamp</a:t>
            </a:r>
            <a:r>
              <a:rPr lang="en-US" sz="2000" dirty="0"/>
              <a:t>: null</a:t>
            </a:r>
          </a:p>
          <a:p>
            <a:r>
              <a:rPr lang="en-US" sz="2000" dirty="0"/>
              <a:t>  labels:</a:t>
            </a:r>
          </a:p>
          <a:p>
            <a:r>
              <a:rPr lang="en-US" sz="2000" dirty="0"/>
              <a:t>    app: test1-daemonset</a:t>
            </a:r>
          </a:p>
          <a:p>
            <a:r>
              <a:rPr lang="en-US" sz="2000" dirty="0"/>
              <a:t>  name: test1-daemonset</a:t>
            </a:r>
          </a:p>
          <a:p>
            <a:r>
              <a:rPr lang="en-US" sz="2000" dirty="0"/>
              <a:t>spec:</a:t>
            </a:r>
          </a:p>
          <a:p>
            <a:r>
              <a:rPr lang="en-US" sz="2000" dirty="0"/>
              <a:t>  </a:t>
            </a:r>
            <a:r>
              <a:rPr lang="en-US" sz="2000" dirty="0">
                <a:highlight>
                  <a:srgbClr val="FF0000"/>
                </a:highlight>
              </a:rPr>
              <a:t>replicas: 1</a:t>
            </a:r>
          </a:p>
          <a:p>
            <a:r>
              <a:rPr lang="en-US" sz="2000" dirty="0"/>
              <a:t>  selector:</a:t>
            </a:r>
          </a:p>
          <a:p>
            <a:r>
              <a:rPr lang="en-US" sz="2000" dirty="0"/>
              <a:t>    </a:t>
            </a:r>
            <a:r>
              <a:rPr lang="en-US" sz="2000" dirty="0" err="1"/>
              <a:t>matchLabels</a:t>
            </a:r>
            <a:r>
              <a:rPr lang="en-US" sz="2000" dirty="0"/>
              <a:t>:</a:t>
            </a:r>
          </a:p>
          <a:p>
            <a:r>
              <a:rPr lang="en-US" sz="2000" dirty="0"/>
              <a:t>      app: test1-daemonset</a:t>
            </a:r>
          </a:p>
          <a:p>
            <a:r>
              <a:rPr lang="en-US" sz="2000" dirty="0"/>
              <a:t>  </a:t>
            </a:r>
            <a:r>
              <a:rPr lang="en-US" sz="2000" dirty="0">
                <a:highlight>
                  <a:srgbClr val="FF0000"/>
                </a:highlight>
              </a:rPr>
              <a:t>strategy: {}</a:t>
            </a:r>
          </a:p>
          <a:p>
            <a:r>
              <a:rPr lang="en-US" sz="2000" dirty="0"/>
              <a:t>  template:</a:t>
            </a:r>
          </a:p>
          <a:p>
            <a:r>
              <a:rPr lang="en-US" sz="2000" dirty="0"/>
              <a:t>    metadata:</a:t>
            </a:r>
          </a:p>
          <a:p>
            <a:r>
              <a:rPr lang="en-US" sz="2000" dirty="0"/>
              <a:t>      </a:t>
            </a:r>
            <a:r>
              <a:rPr lang="en-US" sz="2000" dirty="0" err="1"/>
              <a:t>creationTimestamp</a:t>
            </a:r>
            <a:r>
              <a:rPr lang="en-US" sz="2000" dirty="0"/>
              <a:t>: null</a:t>
            </a:r>
          </a:p>
          <a:p>
            <a:r>
              <a:rPr lang="en-US" sz="2000" dirty="0"/>
              <a:t>      labels:</a:t>
            </a:r>
          </a:p>
          <a:p>
            <a:r>
              <a:rPr lang="en-US" sz="2000" dirty="0"/>
              <a:t>        app: test1-daemonset</a:t>
            </a:r>
          </a:p>
          <a:p>
            <a:r>
              <a:rPr lang="en-US" sz="2000" dirty="0"/>
              <a:t>    spec:</a:t>
            </a:r>
          </a:p>
          <a:p>
            <a:r>
              <a:rPr lang="en-US" sz="2000" dirty="0"/>
              <a:t>      containers:</a:t>
            </a:r>
          </a:p>
          <a:p>
            <a:r>
              <a:rPr lang="en-US" sz="2000" dirty="0"/>
              <a:t>      - image: nginx:1.14.2</a:t>
            </a:r>
          </a:p>
          <a:p>
            <a:r>
              <a:rPr lang="en-US" sz="2000" dirty="0"/>
              <a:t>        name: nginx</a:t>
            </a:r>
          </a:p>
        </p:txBody>
      </p:sp>
    </p:spTree>
    <p:extLst>
      <p:ext uri="{BB962C8B-B14F-4D97-AF65-F5344CB8AC3E}">
        <p14:creationId xmlns:p14="http://schemas.microsoft.com/office/powerpoint/2010/main" val="8154030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44027A7-4628-445B-9C88-E46BCC181BA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solidFill>
              <a:srgbClr val="FF0000"/>
            </a:solidFill>
            <a:prstDash val="lgDash"/>
          </a:ln>
          <a:effectLst>
            <a:glow rad="228600">
              <a:schemeClr val="accent4">
                <a:satMod val="175000"/>
                <a:alpha val="40000"/>
              </a:schemeClr>
            </a:glow>
            <a:innerShdw blurRad="114300">
              <a:prstClr val="black"/>
            </a:inn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F07FDD-D986-9EBE-7A7C-A90B16C2BB65}"/>
              </a:ext>
            </a:extLst>
          </p:cNvPr>
          <p:cNvSpPr txBox="1"/>
          <p:nvPr/>
        </p:nvSpPr>
        <p:spPr>
          <a:xfrm>
            <a:off x="568569" y="1919531"/>
            <a:ext cx="61546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From the command line (kubectl create)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26E896-91E5-EFE2-B5B5-3CDEDDF2FB98}"/>
              </a:ext>
            </a:extLst>
          </p:cNvPr>
          <p:cNvSpPr txBox="1"/>
          <p:nvPr/>
        </p:nvSpPr>
        <p:spPr>
          <a:xfrm>
            <a:off x="568569" y="3429000"/>
            <a:ext cx="52955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Through yaml file</a:t>
            </a:r>
          </a:p>
        </p:txBody>
      </p:sp>
      <p:pic>
        <p:nvPicPr>
          <p:cNvPr id="2" name="Graphic 1" descr="Checkmark with solid fill">
            <a:extLst>
              <a:ext uri="{FF2B5EF4-FFF2-40B4-BE49-F238E27FC236}">
                <a16:creationId xmlns:a16="http://schemas.microsoft.com/office/drawing/2014/main" id="{1C93C603-2E9A-424E-5134-70B2F391C6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1179241">
            <a:off x="6834554" y="1684619"/>
            <a:ext cx="914400" cy="9144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93C6E4F-46F7-9377-6638-F331C8255A86}"/>
              </a:ext>
            </a:extLst>
          </p:cNvPr>
          <p:cNvSpPr/>
          <p:nvPr/>
        </p:nvSpPr>
        <p:spPr>
          <a:xfrm>
            <a:off x="6646985" y="1710048"/>
            <a:ext cx="1289538" cy="863542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Graphic 9" descr="Checkmark with solid fill">
            <a:extLst>
              <a:ext uri="{FF2B5EF4-FFF2-40B4-BE49-F238E27FC236}">
                <a16:creationId xmlns:a16="http://schemas.microsoft.com/office/drawing/2014/main" id="{D9F628B4-B55D-5B20-39BC-C16A13D662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1179241">
            <a:off x="4021685" y="3251646"/>
            <a:ext cx="914400" cy="9144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3D45CFE-E12A-E6AD-435B-1B70E833B9FF}"/>
              </a:ext>
            </a:extLst>
          </p:cNvPr>
          <p:cNvSpPr/>
          <p:nvPr/>
        </p:nvSpPr>
        <p:spPr>
          <a:xfrm>
            <a:off x="3834116" y="3277075"/>
            <a:ext cx="1289538" cy="863542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199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825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825"/>
                            </p:stCondLst>
                            <p:childTnLst>
                              <p:par>
                                <p:cTn id="11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5" presetClass="emph" presetSubtype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17" dur="indefinite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75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75"/>
                            </p:stCondLst>
                            <p:childTnLst>
                              <p:par>
                                <p:cTn id="22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allAtOnce"/>
      <p:bldP spid="3" grpId="0" animBg="1"/>
      <p:bldP spid="1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8FB90C9B-10EC-4F45-AEF5-66BD07DD413D}"/>
              </a:ext>
            </a:extLst>
          </p:cNvPr>
          <p:cNvGrpSpPr/>
          <p:nvPr/>
        </p:nvGrpSpPr>
        <p:grpSpPr>
          <a:xfrm>
            <a:off x="281355" y="155566"/>
            <a:ext cx="11796764" cy="6245234"/>
            <a:chOff x="945296" y="985196"/>
            <a:chExt cx="10169912" cy="4795025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5F843D7-D849-4D9B-A484-66ACBDF5BD6F}"/>
                </a:ext>
              </a:extLst>
            </p:cNvPr>
            <p:cNvSpPr/>
            <p:nvPr/>
          </p:nvSpPr>
          <p:spPr>
            <a:xfrm>
              <a:off x="945296" y="985196"/>
              <a:ext cx="10169912" cy="4795025"/>
            </a:xfrm>
            <a:prstGeom prst="rect">
              <a:avLst/>
            </a:prstGeom>
            <a:ln w="57150"/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Google Shape;485;p33">
              <a:extLst>
                <a:ext uri="{FF2B5EF4-FFF2-40B4-BE49-F238E27FC236}">
                  <a16:creationId xmlns:a16="http://schemas.microsoft.com/office/drawing/2014/main" id="{F97CBEBA-5F4B-4836-944E-D5F85A3D583D}"/>
                </a:ext>
              </a:extLst>
            </p:cNvPr>
            <p:cNvSpPr/>
            <p:nvPr/>
          </p:nvSpPr>
          <p:spPr>
            <a:xfrm>
              <a:off x="1317702" y="1168243"/>
              <a:ext cx="147600" cy="1476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" name="Google Shape;486;p33">
              <a:extLst>
                <a:ext uri="{FF2B5EF4-FFF2-40B4-BE49-F238E27FC236}">
                  <a16:creationId xmlns:a16="http://schemas.microsoft.com/office/drawing/2014/main" id="{B676C1FD-4A9C-4F4D-A69B-C36D328244A9}"/>
                </a:ext>
              </a:extLst>
            </p:cNvPr>
            <p:cNvSpPr/>
            <p:nvPr/>
          </p:nvSpPr>
          <p:spPr>
            <a:xfrm>
              <a:off x="1561542" y="1168243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487;p33">
              <a:extLst>
                <a:ext uri="{FF2B5EF4-FFF2-40B4-BE49-F238E27FC236}">
                  <a16:creationId xmlns:a16="http://schemas.microsoft.com/office/drawing/2014/main" id="{A673C1AB-C232-493F-9AB0-FB306312D2E5}"/>
                </a:ext>
              </a:extLst>
            </p:cNvPr>
            <p:cNvSpPr/>
            <p:nvPr/>
          </p:nvSpPr>
          <p:spPr>
            <a:xfrm>
              <a:off x="1805382" y="1168243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0900163-8C0B-43C3-BE5F-57CDF90CB0F2}"/>
                </a:ext>
              </a:extLst>
            </p:cNvPr>
            <p:cNvSpPr/>
            <p:nvPr/>
          </p:nvSpPr>
          <p:spPr>
            <a:xfrm>
              <a:off x="1391502" y="1339763"/>
              <a:ext cx="9556595" cy="94874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spcBef>
                  <a:spcPts val="0"/>
                </a:spcBef>
              </a:pPr>
              <a:r>
                <a:rPr lang="en-US" sz="5400" dirty="0"/>
                <a:t> 05   NOW WE WILL TALK ABOUT</a:t>
              </a:r>
              <a:endParaRPr lang="en-US" sz="5400" dirty="0">
                <a:solidFill>
                  <a:schemeClr val="accent3"/>
                </a:solidFill>
              </a:endParaRPr>
            </a:p>
          </p:txBody>
        </p:sp>
        <p:sp>
          <p:nvSpPr>
            <p:cNvPr id="12" name="Google Shape;457;p31">
              <a:extLst>
                <a:ext uri="{FF2B5EF4-FFF2-40B4-BE49-F238E27FC236}">
                  <a16:creationId xmlns:a16="http://schemas.microsoft.com/office/drawing/2014/main" id="{567A0D67-778E-427D-BC7D-E566C3C7B260}"/>
                </a:ext>
              </a:extLst>
            </p:cNvPr>
            <p:cNvSpPr txBox="1">
              <a:spLocks/>
            </p:cNvSpPr>
            <p:nvPr/>
          </p:nvSpPr>
          <p:spPr>
            <a:xfrm>
              <a:off x="1047124" y="2239300"/>
              <a:ext cx="9900972" cy="3416603"/>
            </a:xfrm>
            <a:prstGeom prst="rect">
              <a:avLst/>
            </a:prstGeom>
            <a:solidFill>
              <a:schemeClr val="accent4"/>
            </a:solidFill>
          </p:spPr>
          <p:txBody>
            <a:bodyPr spcFirstLastPara="1" vert="horz" wrap="square" lIns="121900" tIns="121900" rIns="121900" bIns="121900" rtlCol="0" anchor="t" anchorCtr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Bef>
                  <a:spcPts val="0"/>
                </a:spcBef>
                <a:spcAft>
                  <a:spcPts val="2100"/>
                </a:spcAft>
                <a:buFont typeface="Arial" panose="020B0604020202020204" pitchFamily="34" charset="0"/>
                <a:buNone/>
              </a:pPr>
              <a:r>
                <a:rPr lang="en-US" sz="1200" dirty="0">
                  <a:solidFill>
                    <a:schemeClr val="accent3"/>
                  </a:solidFill>
                </a:rPr>
                <a:t>1. What is DaemonSet?</a:t>
              </a:r>
            </a:p>
            <a:p>
              <a:pPr marL="0" indent="0">
                <a:spcBef>
                  <a:spcPts val="0"/>
                </a:spcBef>
                <a:spcAft>
                  <a:spcPts val="2100"/>
                </a:spcAft>
                <a:buFont typeface="Arial" panose="020B0604020202020204" pitchFamily="34" charset="0"/>
                <a:buNone/>
              </a:pPr>
              <a:r>
                <a:rPr lang="en-US" sz="1200" dirty="0">
                  <a:solidFill>
                    <a:schemeClr val="accent3"/>
                  </a:solidFill>
                </a:rPr>
                <a:t>2. Use cases of DaemonSet.</a:t>
              </a:r>
            </a:p>
            <a:p>
              <a:pPr marL="0" indent="0">
                <a:spcBef>
                  <a:spcPts val="0"/>
                </a:spcBef>
                <a:spcAft>
                  <a:spcPts val="2100"/>
                </a:spcAft>
                <a:buFont typeface="Arial" panose="020B0604020202020204" pitchFamily="34" charset="0"/>
                <a:buNone/>
              </a:pPr>
              <a:r>
                <a:rPr lang="en-US" sz="1200" dirty="0">
                  <a:solidFill>
                    <a:schemeClr val="accent3"/>
                  </a:solidFill>
                </a:rPr>
                <a:t>3. Understand the fields in yaml file.</a:t>
              </a:r>
            </a:p>
            <a:p>
              <a:pPr marL="0" indent="0">
                <a:spcBef>
                  <a:spcPts val="0"/>
                </a:spcBef>
                <a:spcAft>
                  <a:spcPts val="2100"/>
                </a:spcAft>
                <a:buFont typeface="Arial" panose="020B0604020202020204" pitchFamily="34" charset="0"/>
                <a:buNone/>
              </a:pPr>
              <a:r>
                <a:rPr lang="en-US" sz="1200" dirty="0">
                  <a:solidFill>
                    <a:schemeClr val="accent3"/>
                  </a:solidFill>
                </a:rPr>
                <a:t>4. How to create Yaml file for Daemonset?</a:t>
              </a:r>
            </a:p>
            <a:p>
              <a:pPr marL="0" indent="0">
                <a:spcBef>
                  <a:spcPts val="0"/>
                </a:spcBef>
                <a:spcAft>
                  <a:spcPts val="2100"/>
                </a:spcAft>
                <a:buFont typeface="Arial" panose="020B0604020202020204" pitchFamily="34" charset="0"/>
                <a:buNone/>
              </a:pPr>
              <a:r>
                <a:rPr lang="en-US" sz="5400" dirty="0"/>
                <a:t>5. How to create DaemonSet?</a:t>
              </a:r>
            </a:p>
            <a:p>
              <a:pPr marL="0" indent="0">
                <a:spcBef>
                  <a:spcPts val="0"/>
                </a:spcBef>
                <a:spcAft>
                  <a:spcPts val="2100"/>
                </a:spcAft>
                <a:buFont typeface="Arial" panose="020B0604020202020204" pitchFamily="34" charset="0"/>
                <a:buNone/>
              </a:pPr>
              <a:r>
                <a:rPr lang="en-US" sz="1200" dirty="0">
                  <a:solidFill>
                    <a:schemeClr val="accent3"/>
                  </a:solidFill>
                </a:rPr>
                <a:t>6. How to check the DaemonSet?</a:t>
              </a:r>
            </a:p>
            <a:p>
              <a:pPr marL="0" indent="0">
                <a:spcBef>
                  <a:spcPts val="0"/>
                </a:spcBef>
                <a:spcAft>
                  <a:spcPts val="2100"/>
                </a:spcAft>
                <a:buFont typeface="Arial" panose="020B0604020202020204" pitchFamily="34" charset="0"/>
                <a:buNone/>
              </a:pPr>
              <a:r>
                <a:rPr lang="en-US" sz="1200" dirty="0">
                  <a:solidFill>
                    <a:schemeClr val="accent3"/>
                  </a:solidFill>
                </a:rPr>
                <a:t>7. Update Strategy for DaemonSet</a:t>
              </a:r>
            </a:p>
            <a:p>
              <a:pPr marL="0" indent="0">
                <a:spcBef>
                  <a:spcPts val="0"/>
                </a:spcBef>
                <a:spcAft>
                  <a:spcPts val="2100"/>
                </a:spcAft>
                <a:buFont typeface="Arial" panose="020B0604020202020204" pitchFamily="34" charset="0"/>
                <a:buNone/>
              </a:pPr>
              <a:r>
                <a:rPr lang="en-US" sz="1200" dirty="0">
                  <a:solidFill>
                    <a:schemeClr val="accent3"/>
                  </a:solidFill>
                </a:rPr>
                <a:t>8. How to delete the DaemonSet?</a:t>
              </a:r>
            </a:p>
            <a:p>
              <a:pPr marL="0" indent="0">
                <a:spcBef>
                  <a:spcPts val="0"/>
                </a:spcBef>
                <a:spcAft>
                  <a:spcPts val="2100"/>
                </a:spcAft>
                <a:buFont typeface="Arial" panose="020B0604020202020204" pitchFamily="34" charset="0"/>
                <a:buNone/>
              </a:pPr>
              <a:r>
                <a:rPr lang="en-US" sz="1200" dirty="0">
                  <a:solidFill>
                    <a:schemeClr val="accent3"/>
                  </a:solidFill>
                </a:rPr>
                <a:t>9. LAB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5963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35545-7467-4B78-A6BE-6AAB74DAF1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0249" y="140042"/>
            <a:ext cx="5801751" cy="1325563"/>
          </a:xfrm>
        </p:spPr>
        <p:txBody>
          <a:bodyPr/>
          <a:lstStyle/>
          <a:p>
            <a:r>
              <a:rPr lang="en-US" dirty="0"/>
              <a:t>Agenda of this video.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854B53-9469-4572-BB05-1B094482C1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8589" y="1209822"/>
            <a:ext cx="10734822" cy="485460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What is DaemonSet?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Use cases of DaemonSet.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Understand the fields in yaml file.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How to create Yaml file for Daemonset?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How to create DaemonSet?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How to check the DaemonSet?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Update Strategy for DaemonSet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How to delete the DaemonSet?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LAB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75147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44027A7-4628-445B-9C88-E46BCC181BAD}"/>
              </a:ext>
            </a:extLst>
          </p:cNvPr>
          <p:cNvSpPr/>
          <p:nvPr/>
        </p:nvSpPr>
        <p:spPr>
          <a:xfrm>
            <a:off x="33528" y="0"/>
            <a:ext cx="12158472" cy="6858000"/>
          </a:xfrm>
          <a:prstGeom prst="rect">
            <a:avLst/>
          </a:prstGeom>
          <a:ln>
            <a:solidFill>
              <a:srgbClr val="FF0000"/>
            </a:solidFill>
            <a:prstDash val="lgDash"/>
          </a:ln>
          <a:effectLst>
            <a:glow rad="228600">
              <a:schemeClr val="accent4">
                <a:satMod val="175000"/>
                <a:alpha val="40000"/>
              </a:schemeClr>
            </a:glow>
            <a:innerShdw blurRad="114300">
              <a:prstClr val="black"/>
            </a:inn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20F840D-B908-8BF9-3FB5-4234FEC51B1A}"/>
              </a:ext>
            </a:extLst>
          </p:cNvPr>
          <p:cNvSpPr/>
          <p:nvPr/>
        </p:nvSpPr>
        <p:spPr>
          <a:xfrm>
            <a:off x="5943600" y="182879"/>
            <a:ext cx="3788228" cy="649224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/>
              <a:t>apiVersion</a:t>
            </a:r>
            <a:r>
              <a:rPr lang="en-US" sz="2000" dirty="0"/>
              <a:t>: apps/v1</a:t>
            </a:r>
          </a:p>
          <a:p>
            <a:r>
              <a:rPr lang="en-US" sz="2000" dirty="0"/>
              <a:t>kind: DaemonSet</a:t>
            </a:r>
          </a:p>
          <a:p>
            <a:r>
              <a:rPr lang="en-US" sz="2000" dirty="0"/>
              <a:t>metadata:</a:t>
            </a:r>
          </a:p>
          <a:p>
            <a:r>
              <a:rPr lang="en-US" sz="2000" dirty="0"/>
              <a:t>  </a:t>
            </a:r>
            <a:r>
              <a:rPr lang="en-US" sz="2000" dirty="0" err="1"/>
              <a:t>creationTimestamp</a:t>
            </a:r>
            <a:r>
              <a:rPr lang="en-US" sz="2000" dirty="0"/>
              <a:t>: null</a:t>
            </a:r>
          </a:p>
          <a:p>
            <a:r>
              <a:rPr lang="en-US" sz="2000" dirty="0"/>
              <a:t>  labels:</a:t>
            </a:r>
          </a:p>
          <a:p>
            <a:r>
              <a:rPr lang="en-US" sz="2000" dirty="0"/>
              <a:t>    app: test1-daemonset</a:t>
            </a:r>
          </a:p>
          <a:p>
            <a:r>
              <a:rPr lang="en-US" sz="2000" dirty="0"/>
              <a:t>  name: test1-daemonset</a:t>
            </a:r>
          </a:p>
          <a:p>
            <a:r>
              <a:rPr lang="en-US" sz="2000" dirty="0"/>
              <a:t>spec:</a:t>
            </a:r>
          </a:p>
          <a:p>
            <a:r>
              <a:rPr lang="en-US" sz="2000" dirty="0"/>
              <a:t>  selector:</a:t>
            </a:r>
          </a:p>
          <a:p>
            <a:r>
              <a:rPr lang="en-US" sz="2000" dirty="0"/>
              <a:t>    </a:t>
            </a:r>
            <a:r>
              <a:rPr lang="en-US" sz="2000" dirty="0" err="1"/>
              <a:t>matchLabels</a:t>
            </a:r>
            <a:r>
              <a:rPr lang="en-US" sz="2000" dirty="0"/>
              <a:t>:</a:t>
            </a:r>
          </a:p>
          <a:p>
            <a:r>
              <a:rPr lang="en-US" sz="2000" dirty="0"/>
              <a:t>      app: test1-daemonset</a:t>
            </a:r>
          </a:p>
          <a:p>
            <a:r>
              <a:rPr lang="en-US" sz="2000" dirty="0"/>
              <a:t>  template:</a:t>
            </a:r>
          </a:p>
          <a:p>
            <a:r>
              <a:rPr lang="en-US" sz="2000" dirty="0"/>
              <a:t>    metadata:</a:t>
            </a:r>
          </a:p>
          <a:p>
            <a:r>
              <a:rPr lang="en-US" sz="2000" dirty="0"/>
              <a:t>      </a:t>
            </a:r>
            <a:r>
              <a:rPr lang="en-US" sz="2000" dirty="0" err="1"/>
              <a:t>creationTimestamp</a:t>
            </a:r>
            <a:r>
              <a:rPr lang="en-US" sz="2000" dirty="0"/>
              <a:t>: null</a:t>
            </a:r>
          </a:p>
          <a:p>
            <a:r>
              <a:rPr lang="en-US" sz="2000" dirty="0"/>
              <a:t>      labels:</a:t>
            </a:r>
          </a:p>
          <a:p>
            <a:r>
              <a:rPr lang="en-US" sz="2000" dirty="0"/>
              <a:t>        app: test1-daemonset</a:t>
            </a:r>
          </a:p>
          <a:p>
            <a:r>
              <a:rPr lang="en-US" sz="2000" dirty="0"/>
              <a:t>    spec:</a:t>
            </a:r>
          </a:p>
          <a:p>
            <a:r>
              <a:rPr lang="en-US" sz="2000" dirty="0"/>
              <a:t>      containers:</a:t>
            </a:r>
          </a:p>
          <a:p>
            <a:r>
              <a:rPr lang="en-US" sz="2000" dirty="0"/>
              <a:t>      - image: nginx:1.14.2</a:t>
            </a:r>
          </a:p>
          <a:p>
            <a:r>
              <a:rPr lang="en-US" sz="2000" dirty="0"/>
              <a:t>        name: nginx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2333D43-CFA5-4C15-BAC3-BC83D9FDC9D3}"/>
              </a:ext>
            </a:extLst>
          </p:cNvPr>
          <p:cNvSpPr/>
          <p:nvPr/>
        </p:nvSpPr>
        <p:spPr>
          <a:xfrm>
            <a:off x="94487" y="966652"/>
            <a:ext cx="5708469" cy="1136469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1"/>
                </a:solidFill>
              </a:rPr>
              <a:t>[root@master1 ~]# </a:t>
            </a:r>
          </a:p>
          <a:p>
            <a:r>
              <a:rPr lang="en-US" b="1" dirty="0" err="1">
                <a:solidFill>
                  <a:schemeClr val="tx1"/>
                </a:solidFill>
              </a:rPr>
              <a:t>daemonset.apps</a:t>
            </a:r>
            <a:r>
              <a:rPr lang="en-US" b="1" dirty="0">
                <a:solidFill>
                  <a:schemeClr val="tx1"/>
                </a:solidFill>
              </a:rPr>
              <a:t>/test1-daemonset created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64C0D91-EACF-96AA-35DB-EEFD343F4093}"/>
              </a:ext>
            </a:extLst>
          </p:cNvPr>
          <p:cNvSpPr/>
          <p:nvPr/>
        </p:nvSpPr>
        <p:spPr>
          <a:xfrm>
            <a:off x="2014728" y="1244906"/>
            <a:ext cx="3788228" cy="286438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kubectl create -f test-</a:t>
            </a:r>
            <a:r>
              <a:rPr lang="en-US" b="1" dirty="0" err="1">
                <a:solidFill>
                  <a:schemeClr val="tx1"/>
                </a:solidFill>
              </a:rPr>
              <a:t>daemonset.yaml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601045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  <p:sndAc>
          <p:stSnd>
            <p:snd r:embed="rId3" name="wind.wav"/>
          </p:stSnd>
        </p:sndAc>
      </p:transition>
    </mc:Choice>
    <mc:Fallback xmlns="">
      <p:transition spd="slow">
        <p:fade/>
        <p:sndAc>
          <p:stSnd>
            <p:snd r:embed="rId4" name="wind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15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8FB90C9B-10EC-4F45-AEF5-66BD07DD413D}"/>
              </a:ext>
            </a:extLst>
          </p:cNvPr>
          <p:cNvGrpSpPr/>
          <p:nvPr/>
        </p:nvGrpSpPr>
        <p:grpSpPr>
          <a:xfrm>
            <a:off x="281355" y="155566"/>
            <a:ext cx="11717744" cy="6245234"/>
            <a:chOff x="945296" y="985196"/>
            <a:chExt cx="10169912" cy="4795025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5F843D7-D849-4D9B-A484-66ACBDF5BD6F}"/>
                </a:ext>
              </a:extLst>
            </p:cNvPr>
            <p:cNvSpPr/>
            <p:nvPr/>
          </p:nvSpPr>
          <p:spPr>
            <a:xfrm>
              <a:off x="945296" y="985196"/>
              <a:ext cx="10169912" cy="4795025"/>
            </a:xfrm>
            <a:prstGeom prst="rect">
              <a:avLst/>
            </a:prstGeom>
            <a:ln w="57150"/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Google Shape;485;p33">
              <a:extLst>
                <a:ext uri="{FF2B5EF4-FFF2-40B4-BE49-F238E27FC236}">
                  <a16:creationId xmlns:a16="http://schemas.microsoft.com/office/drawing/2014/main" id="{F97CBEBA-5F4B-4836-944E-D5F85A3D583D}"/>
                </a:ext>
              </a:extLst>
            </p:cNvPr>
            <p:cNvSpPr/>
            <p:nvPr/>
          </p:nvSpPr>
          <p:spPr>
            <a:xfrm>
              <a:off x="1317702" y="1168243"/>
              <a:ext cx="147600" cy="1476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" name="Google Shape;486;p33">
              <a:extLst>
                <a:ext uri="{FF2B5EF4-FFF2-40B4-BE49-F238E27FC236}">
                  <a16:creationId xmlns:a16="http://schemas.microsoft.com/office/drawing/2014/main" id="{B676C1FD-4A9C-4F4D-A69B-C36D328244A9}"/>
                </a:ext>
              </a:extLst>
            </p:cNvPr>
            <p:cNvSpPr/>
            <p:nvPr/>
          </p:nvSpPr>
          <p:spPr>
            <a:xfrm>
              <a:off x="1561542" y="1168243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487;p33">
              <a:extLst>
                <a:ext uri="{FF2B5EF4-FFF2-40B4-BE49-F238E27FC236}">
                  <a16:creationId xmlns:a16="http://schemas.microsoft.com/office/drawing/2014/main" id="{A673C1AB-C232-493F-9AB0-FB306312D2E5}"/>
                </a:ext>
              </a:extLst>
            </p:cNvPr>
            <p:cNvSpPr/>
            <p:nvPr/>
          </p:nvSpPr>
          <p:spPr>
            <a:xfrm>
              <a:off x="1805382" y="1168243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0900163-8C0B-43C3-BE5F-57CDF90CB0F2}"/>
                </a:ext>
              </a:extLst>
            </p:cNvPr>
            <p:cNvSpPr/>
            <p:nvPr/>
          </p:nvSpPr>
          <p:spPr>
            <a:xfrm>
              <a:off x="1391502" y="1339763"/>
              <a:ext cx="9556595" cy="94874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spcBef>
                  <a:spcPts val="0"/>
                </a:spcBef>
              </a:pPr>
              <a:r>
                <a:rPr lang="en-US" sz="5400" dirty="0"/>
                <a:t> 06   NOW WE WILL TALK ABOUT</a:t>
              </a:r>
              <a:endParaRPr lang="en-US" sz="5400" dirty="0">
                <a:solidFill>
                  <a:schemeClr val="accent3"/>
                </a:solidFill>
              </a:endParaRPr>
            </a:p>
          </p:txBody>
        </p:sp>
        <p:sp>
          <p:nvSpPr>
            <p:cNvPr id="12" name="Google Shape;457;p31">
              <a:extLst>
                <a:ext uri="{FF2B5EF4-FFF2-40B4-BE49-F238E27FC236}">
                  <a16:creationId xmlns:a16="http://schemas.microsoft.com/office/drawing/2014/main" id="{567A0D67-778E-427D-BC7D-E566C3C7B260}"/>
                </a:ext>
              </a:extLst>
            </p:cNvPr>
            <p:cNvSpPr txBox="1">
              <a:spLocks/>
            </p:cNvSpPr>
            <p:nvPr/>
          </p:nvSpPr>
          <p:spPr>
            <a:xfrm>
              <a:off x="1317702" y="2100430"/>
              <a:ext cx="9274531" cy="3416603"/>
            </a:xfrm>
            <a:prstGeom prst="rect">
              <a:avLst/>
            </a:prstGeom>
            <a:solidFill>
              <a:schemeClr val="accent4"/>
            </a:solidFill>
          </p:spPr>
          <p:txBody>
            <a:bodyPr spcFirstLastPara="1" vert="horz" wrap="square" lIns="121900" tIns="121900" rIns="121900" bIns="121900" rtlCol="0" anchor="t" anchorCtr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Bef>
                  <a:spcPts val="0"/>
                </a:spcBef>
                <a:spcAft>
                  <a:spcPts val="2100"/>
                </a:spcAft>
                <a:buFont typeface="Arial" panose="020B0604020202020204" pitchFamily="34" charset="0"/>
                <a:buNone/>
              </a:pPr>
              <a:r>
                <a:rPr lang="en-US" sz="1200" dirty="0">
                  <a:solidFill>
                    <a:schemeClr val="accent3"/>
                  </a:solidFill>
                </a:rPr>
                <a:t>1. What is DaemonSet?</a:t>
              </a:r>
            </a:p>
            <a:p>
              <a:pPr marL="0" indent="0">
                <a:spcBef>
                  <a:spcPts val="0"/>
                </a:spcBef>
                <a:spcAft>
                  <a:spcPts val="2100"/>
                </a:spcAft>
                <a:buFont typeface="Arial" panose="020B0604020202020204" pitchFamily="34" charset="0"/>
                <a:buNone/>
              </a:pPr>
              <a:r>
                <a:rPr lang="en-US" sz="1200" dirty="0">
                  <a:solidFill>
                    <a:schemeClr val="accent3"/>
                  </a:solidFill>
                </a:rPr>
                <a:t>2. Use cases of DaemonSet.</a:t>
              </a:r>
            </a:p>
            <a:p>
              <a:pPr marL="0" indent="0">
                <a:spcBef>
                  <a:spcPts val="0"/>
                </a:spcBef>
                <a:spcAft>
                  <a:spcPts val="2100"/>
                </a:spcAft>
                <a:buFont typeface="Arial" panose="020B0604020202020204" pitchFamily="34" charset="0"/>
                <a:buNone/>
              </a:pPr>
              <a:r>
                <a:rPr lang="en-US" sz="1200" dirty="0">
                  <a:solidFill>
                    <a:schemeClr val="accent3"/>
                  </a:solidFill>
                </a:rPr>
                <a:t>3. Understand the fields in yaml file.</a:t>
              </a:r>
            </a:p>
            <a:p>
              <a:pPr marL="0" indent="0">
                <a:spcBef>
                  <a:spcPts val="0"/>
                </a:spcBef>
                <a:spcAft>
                  <a:spcPts val="2100"/>
                </a:spcAft>
                <a:buFont typeface="Arial" panose="020B0604020202020204" pitchFamily="34" charset="0"/>
                <a:buNone/>
              </a:pPr>
              <a:r>
                <a:rPr lang="en-US" sz="1200" dirty="0">
                  <a:solidFill>
                    <a:schemeClr val="accent3"/>
                  </a:solidFill>
                </a:rPr>
                <a:t>4. How to create Yaml file for Daemonset?</a:t>
              </a:r>
            </a:p>
            <a:p>
              <a:pPr marL="0" indent="0">
                <a:spcBef>
                  <a:spcPts val="0"/>
                </a:spcBef>
                <a:spcAft>
                  <a:spcPts val="2100"/>
                </a:spcAft>
                <a:buFont typeface="Arial" panose="020B0604020202020204" pitchFamily="34" charset="0"/>
                <a:buNone/>
              </a:pPr>
              <a:r>
                <a:rPr lang="en-US" sz="1200" dirty="0">
                  <a:solidFill>
                    <a:schemeClr val="accent3"/>
                  </a:solidFill>
                </a:rPr>
                <a:t>5. How to create DaemonSet?</a:t>
              </a:r>
            </a:p>
            <a:p>
              <a:pPr marL="0" indent="0">
                <a:spcBef>
                  <a:spcPts val="0"/>
                </a:spcBef>
                <a:spcAft>
                  <a:spcPts val="2100"/>
                </a:spcAft>
                <a:buFont typeface="Arial" panose="020B0604020202020204" pitchFamily="34" charset="0"/>
                <a:buNone/>
              </a:pPr>
              <a:r>
                <a:rPr lang="en-US" sz="5400" dirty="0"/>
                <a:t>6. How to check the DaemonSet?</a:t>
              </a:r>
            </a:p>
            <a:p>
              <a:pPr marL="0" indent="0">
                <a:spcBef>
                  <a:spcPts val="0"/>
                </a:spcBef>
                <a:spcAft>
                  <a:spcPts val="2100"/>
                </a:spcAft>
                <a:buFont typeface="Arial" panose="020B0604020202020204" pitchFamily="34" charset="0"/>
                <a:buNone/>
              </a:pPr>
              <a:r>
                <a:rPr lang="en-US" sz="1200" dirty="0">
                  <a:solidFill>
                    <a:schemeClr val="accent3"/>
                  </a:solidFill>
                </a:rPr>
                <a:t>7. Update Strategy for DaemonSet</a:t>
              </a:r>
            </a:p>
            <a:p>
              <a:pPr marL="0" indent="0">
                <a:spcBef>
                  <a:spcPts val="0"/>
                </a:spcBef>
                <a:spcAft>
                  <a:spcPts val="2100"/>
                </a:spcAft>
                <a:buFont typeface="Arial" panose="020B0604020202020204" pitchFamily="34" charset="0"/>
                <a:buNone/>
              </a:pPr>
              <a:r>
                <a:rPr lang="en-US" sz="1200" dirty="0">
                  <a:solidFill>
                    <a:schemeClr val="accent3"/>
                  </a:solidFill>
                </a:rPr>
                <a:t>8. How to delete the DaemonSet?</a:t>
              </a:r>
            </a:p>
            <a:p>
              <a:pPr marL="0" indent="0">
                <a:spcBef>
                  <a:spcPts val="0"/>
                </a:spcBef>
                <a:spcAft>
                  <a:spcPts val="2100"/>
                </a:spcAft>
                <a:buFont typeface="Arial" panose="020B0604020202020204" pitchFamily="34" charset="0"/>
                <a:buNone/>
              </a:pPr>
              <a:r>
                <a:rPr lang="en-US" sz="1200" dirty="0">
                  <a:solidFill>
                    <a:schemeClr val="accent3"/>
                  </a:solidFill>
                </a:rPr>
                <a:t>9. LAB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41000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44027A7-4628-445B-9C88-E46BCC181BAD}"/>
              </a:ext>
            </a:extLst>
          </p:cNvPr>
          <p:cNvSpPr/>
          <p:nvPr/>
        </p:nvSpPr>
        <p:spPr>
          <a:xfrm>
            <a:off x="33528" y="0"/>
            <a:ext cx="12124944" cy="6858000"/>
          </a:xfrm>
          <a:prstGeom prst="rect">
            <a:avLst/>
          </a:prstGeom>
          <a:ln>
            <a:solidFill>
              <a:srgbClr val="FF0000"/>
            </a:solidFill>
            <a:prstDash val="lgDash"/>
          </a:ln>
          <a:effectLst>
            <a:glow rad="228600">
              <a:schemeClr val="accent4">
                <a:satMod val="175000"/>
                <a:alpha val="40000"/>
              </a:schemeClr>
            </a:glow>
            <a:innerShdw blurRad="114300">
              <a:prstClr val="black"/>
            </a:inn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378F7C-5030-CFD4-E12F-69F7B087CCEA}"/>
              </a:ext>
            </a:extLst>
          </p:cNvPr>
          <p:cNvSpPr txBox="1"/>
          <p:nvPr/>
        </p:nvSpPr>
        <p:spPr>
          <a:xfrm>
            <a:off x="146539" y="93784"/>
            <a:ext cx="9559322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cs typeface="Courier New" panose="02070309020205020404" pitchFamily="49" charset="0"/>
              </a:rPr>
              <a:t>[root@master1 ~]# </a:t>
            </a:r>
            <a:r>
              <a:rPr lang="en-US" sz="2400" dirty="0">
                <a:cs typeface="Courier New" panose="02070309020205020404" pitchFamily="49" charset="0"/>
              </a:rPr>
              <a:t>kubectl describe </a:t>
            </a:r>
            <a:r>
              <a:rPr lang="en-US" sz="2400" dirty="0" err="1">
                <a:cs typeface="Courier New" panose="02070309020205020404" pitchFamily="49" charset="0"/>
              </a:rPr>
              <a:t>daemonsets</a:t>
            </a:r>
            <a:r>
              <a:rPr lang="en-US" sz="2400" dirty="0">
                <a:cs typeface="Courier New" panose="02070309020205020404" pitchFamily="49" charset="0"/>
              </a:rPr>
              <a:t>  test1-daemonset </a:t>
            </a:r>
          </a:p>
          <a:p>
            <a:r>
              <a:rPr lang="en-US" sz="1600" dirty="0">
                <a:cs typeface="Courier New" panose="02070309020205020404" pitchFamily="49" charset="0"/>
              </a:rPr>
              <a:t>Name:           test1-daemonset</a:t>
            </a:r>
          </a:p>
          <a:p>
            <a:r>
              <a:rPr lang="en-US" sz="1600" dirty="0">
                <a:cs typeface="Courier New" panose="02070309020205020404" pitchFamily="49" charset="0"/>
              </a:rPr>
              <a:t>Selector:       app=test1-daemonset</a:t>
            </a:r>
          </a:p>
          <a:p>
            <a:r>
              <a:rPr lang="en-US" sz="1600" b="1" dirty="0">
                <a:cs typeface="Courier New" panose="02070309020205020404" pitchFamily="49" charset="0"/>
              </a:rPr>
              <a:t>Node-Selector:  &lt;none&gt;</a:t>
            </a:r>
          </a:p>
          <a:p>
            <a:r>
              <a:rPr lang="en-US" sz="1600" b="1" dirty="0">
                <a:cs typeface="Courier New" panose="02070309020205020404" pitchFamily="49" charset="0"/>
              </a:rPr>
              <a:t>Labels:         app=test1-daemonset</a:t>
            </a:r>
          </a:p>
          <a:p>
            <a:r>
              <a:rPr lang="en-US" sz="1600" dirty="0">
                <a:cs typeface="Courier New" panose="02070309020205020404" pitchFamily="49" charset="0"/>
              </a:rPr>
              <a:t>Annotations:    </a:t>
            </a:r>
            <a:r>
              <a:rPr lang="en-US" sz="1600" dirty="0" err="1">
                <a:cs typeface="Courier New" panose="02070309020205020404" pitchFamily="49" charset="0"/>
              </a:rPr>
              <a:t>deprecated.daemonset.template.generation</a:t>
            </a:r>
            <a:r>
              <a:rPr lang="en-US" sz="1600" dirty="0">
                <a:cs typeface="Courier New" panose="02070309020205020404" pitchFamily="49" charset="0"/>
              </a:rPr>
              <a:t>: 1</a:t>
            </a:r>
          </a:p>
          <a:p>
            <a:r>
              <a:rPr lang="en-US" sz="1600" b="1" dirty="0">
                <a:cs typeface="Courier New" panose="02070309020205020404" pitchFamily="49" charset="0"/>
              </a:rPr>
              <a:t>Desired Number of Nodes Scheduled: 2</a:t>
            </a:r>
          </a:p>
          <a:p>
            <a:r>
              <a:rPr lang="en-US" sz="1600" b="1" dirty="0">
                <a:cs typeface="Courier New" panose="02070309020205020404" pitchFamily="49" charset="0"/>
              </a:rPr>
              <a:t>Current Number of Nodes Scheduled: 2</a:t>
            </a:r>
          </a:p>
          <a:p>
            <a:r>
              <a:rPr lang="en-US" sz="1600" dirty="0">
                <a:cs typeface="Courier New" panose="02070309020205020404" pitchFamily="49" charset="0"/>
              </a:rPr>
              <a:t>Number of Nodes Scheduled with Up-to-date Pods: 2</a:t>
            </a:r>
          </a:p>
          <a:p>
            <a:r>
              <a:rPr lang="en-US" sz="1600" dirty="0">
                <a:cs typeface="Courier New" panose="02070309020205020404" pitchFamily="49" charset="0"/>
              </a:rPr>
              <a:t>Number of Nodes Scheduled with Available Pods: 2</a:t>
            </a:r>
          </a:p>
          <a:p>
            <a:r>
              <a:rPr lang="en-US" sz="1600" dirty="0">
                <a:cs typeface="Courier New" panose="02070309020205020404" pitchFamily="49" charset="0"/>
              </a:rPr>
              <a:t>Number of Nodes </a:t>
            </a:r>
            <a:r>
              <a:rPr lang="en-US" sz="1600" dirty="0" err="1">
                <a:cs typeface="Courier New" panose="02070309020205020404" pitchFamily="49" charset="0"/>
              </a:rPr>
              <a:t>Misscheduled</a:t>
            </a:r>
            <a:r>
              <a:rPr lang="en-US" sz="1600" dirty="0">
                <a:cs typeface="Courier New" panose="02070309020205020404" pitchFamily="49" charset="0"/>
              </a:rPr>
              <a:t>: 0</a:t>
            </a:r>
          </a:p>
          <a:p>
            <a:r>
              <a:rPr lang="en-US" sz="1600" dirty="0">
                <a:cs typeface="Courier New" panose="02070309020205020404" pitchFamily="49" charset="0"/>
              </a:rPr>
              <a:t>Pods Status:  2 Running / 0 Waiting / 0 Succeeded / 0 Failed</a:t>
            </a:r>
          </a:p>
          <a:p>
            <a:r>
              <a:rPr lang="en-US" sz="1600" dirty="0">
                <a:cs typeface="Courier New" panose="02070309020205020404" pitchFamily="49" charset="0"/>
              </a:rPr>
              <a:t>Pod Template:</a:t>
            </a:r>
          </a:p>
          <a:p>
            <a:r>
              <a:rPr lang="en-US" sz="1600" dirty="0">
                <a:cs typeface="Courier New" panose="02070309020205020404" pitchFamily="49" charset="0"/>
              </a:rPr>
              <a:t>  Labels:  app=test1-daemonset</a:t>
            </a:r>
          </a:p>
          <a:p>
            <a:r>
              <a:rPr lang="en-US" sz="1600" dirty="0">
                <a:cs typeface="Courier New" panose="02070309020205020404" pitchFamily="49" charset="0"/>
              </a:rPr>
              <a:t>  Containers:</a:t>
            </a:r>
          </a:p>
          <a:p>
            <a:r>
              <a:rPr lang="en-US" sz="1600" dirty="0">
                <a:cs typeface="Courier New" panose="02070309020205020404" pitchFamily="49" charset="0"/>
              </a:rPr>
              <a:t>   nginx:</a:t>
            </a:r>
          </a:p>
          <a:p>
            <a:r>
              <a:rPr lang="en-US" sz="1600" dirty="0">
                <a:cs typeface="Courier New" panose="02070309020205020404" pitchFamily="49" charset="0"/>
              </a:rPr>
              <a:t>    Image:        nginx:1.14.2</a:t>
            </a:r>
          </a:p>
          <a:p>
            <a:r>
              <a:rPr lang="en-US" sz="1200" dirty="0">
                <a:cs typeface="Courier New" panose="02070309020205020404" pitchFamily="49" charset="0"/>
              </a:rPr>
              <a:t>    Port:         &lt;none&gt;</a:t>
            </a:r>
          </a:p>
          <a:p>
            <a:r>
              <a:rPr lang="en-US" sz="1200" dirty="0">
                <a:cs typeface="Courier New" panose="02070309020205020404" pitchFamily="49" charset="0"/>
              </a:rPr>
              <a:t>    Host Port:    &lt;none&gt;</a:t>
            </a:r>
          </a:p>
          <a:p>
            <a:r>
              <a:rPr lang="en-US" sz="1200" dirty="0">
                <a:cs typeface="Courier New" panose="02070309020205020404" pitchFamily="49" charset="0"/>
              </a:rPr>
              <a:t>    Environment:  &lt;none&gt;</a:t>
            </a:r>
          </a:p>
          <a:p>
            <a:r>
              <a:rPr lang="en-US" sz="1200" dirty="0">
                <a:cs typeface="Courier New" panose="02070309020205020404" pitchFamily="49" charset="0"/>
              </a:rPr>
              <a:t>    Mounts:       &lt;none&gt;</a:t>
            </a:r>
          </a:p>
          <a:p>
            <a:r>
              <a:rPr lang="en-US" sz="1200" dirty="0">
                <a:cs typeface="Courier New" panose="02070309020205020404" pitchFamily="49" charset="0"/>
              </a:rPr>
              <a:t>  Volumes:        &lt;none&gt;</a:t>
            </a:r>
          </a:p>
          <a:p>
            <a:r>
              <a:rPr lang="en-US" sz="1600" dirty="0">
                <a:cs typeface="Courier New" panose="02070309020205020404" pitchFamily="49" charset="0"/>
              </a:rPr>
              <a:t>Events:</a:t>
            </a:r>
          </a:p>
          <a:p>
            <a:r>
              <a:rPr lang="en-US" sz="1600" dirty="0">
                <a:cs typeface="Courier New" panose="02070309020205020404" pitchFamily="49" charset="0"/>
              </a:rPr>
              <a:t>  Type    Reason            Age   From                  Message</a:t>
            </a:r>
          </a:p>
          <a:p>
            <a:r>
              <a:rPr lang="en-US" sz="1600" dirty="0">
                <a:cs typeface="Courier New" panose="02070309020205020404" pitchFamily="49" charset="0"/>
              </a:rPr>
              <a:t>  ----    ------            ----  ----                  -------</a:t>
            </a:r>
          </a:p>
          <a:p>
            <a:r>
              <a:rPr lang="en-US" sz="1600" dirty="0">
                <a:cs typeface="Courier New" panose="02070309020205020404" pitchFamily="49" charset="0"/>
              </a:rPr>
              <a:t>  Normal  </a:t>
            </a:r>
            <a:r>
              <a:rPr lang="en-US" sz="1600" dirty="0" err="1">
                <a:cs typeface="Courier New" panose="02070309020205020404" pitchFamily="49" charset="0"/>
              </a:rPr>
              <a:t>SuccessfulCreate</a:t>
            </a:r>
            <a:r>
              <a:rPr lang="en-US" sz="1600" dirty="0">
                <a:cs typeface="Courier New" panose="02070309020205020404" pitchFamily="49" charset="0"/>
              </a:rPr>
              <a:t>  28m   </a:t>
            </a:r>
            <a:r>
              <a:rPr lang="en-US" sz="1600" dirty="0" err="1">
                <a:cs typeface="Courier New" panose="02070309020205020404" pitchFamily="49" charset="0"/>
              </a:rPr>
              <a:t>daemonset</a:t>
            </a:r>
            <a:r>
              <a:rPr lang="en-US" sz="1600" dirty="0">
                <a:cs typeface="Courier New" panose="02070309020205020404" pitchFamily="49" charset="0"/>
              </a:rPr>
              <a:t>-controller  Created pod: test1-daemonset-vt4rm</a:t>
            </a:r>
          </a:p>
          <a:p>
            <a:r>
              <a:rPr lang="en-US" sz="1600" dirty="0">
                <a:cs typeface="Courier New" panose="02070309020205020404" pitchFamily="49" charset="0"/>
              </a:rPr>
              <a:t>  Normal  </a:t>
            </a:r>
            <a:r>
              <a:rPr lang="en-US" sz="1600" dirty="0" err="1">
                <a:cs typeface="Courier New" panose="02070309020205020404" pitchFamily="49" charset="0"/>
              </a:rPr>
              <a:t>SuccessfulCreate</a:t>
            </a:r>
            <a:r>
              <a:rPr lang="en-US" sz="1600" dirty="0">
                <a:cs typeface="Courier New" panose="02070309020205020404" pitchFamily="49" charset="0"/>
              </a:rPr>
              <a:t>  28m   </a:t>
            </a:r>
            <a:r>
              <a:rPr lang="en-US" sz="1600" dirty="0" err="1">
                <a:cs typeface="Courier New" panose="02070309020205020404" pitchFamily="49" charset="0"/>
              </a:rPr>
              <a:t>daemonset</a:t>
            </a:r>
            <a:r>
              <a:rPr lang="en-US" sz="1600" dirty="0">
                <a:cs typeface="Courier New" panose="02070309020205020404" pitchFamily="49" charset="0"/>
              </a:rPr>
              <a:t>-controller  Created pod: test1-daemonset-vtrb2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B30FAB8-1539-C160-AEF9-FE213526D739}"/>
              </a:ext>
            </a:extLst>
          </p:cNvPr>
          <p:cNvSpPr/>
          <p:nvPr/>
        </p:nvSpPr>
        <p:spPr>
          <a:xfrm>
            <a:off x="146539" y="949680"/>
            <a:ext cx="2453442" cy="350310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49F377-126B-9A96-C1C1-850784A4E480}"/>
              </a:ext>
            </a:extLst>
          </p:cNvPr>
          <p:cNvSpPr/>
          <p:nvPr/>
        </p:nvSpPr>
        <p:spPr>
          <a:xfrm>
            <a:off x="179590" y="1211855"/>
            <a:ext cx="3026318" cy="263290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4BC3ED8-12BC-8073-9A38-22729DE2F93D}"/>
              </a:ext>
            </a:extLst>
          </p:cNvPr>
          <p:cNvSpPr/>
          <p:nvPr/>
        </p:nvSpPr>
        <p:spPr>
          <a:xfrm>
            <a:off x="190607" y="1672727"/>
            <a:ext cx="3533093" cy="350310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E1AAB7A-986D-302E-DDBA-49E925996DF3}"/>
              </a:ext>
            </a:extLst>
          </p:cNvPr>
          <p:cNvSpPr/>
          <p:nvPr/>
        </p:nvSpPr>
        <p:spPr>
          <a:xfrm>
            <a:off x="4869278" y="6026619"/>
            <a:ext cx="3261169" cy="622805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91821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  <p:sndAc>
          <p:stSnd>
            <p:snd r:embed="rId3" name="wind.wav"/>
          </p:stSnd>
        </p:sndAc>
      </p:transition>
    </mc:Choice>
    <mc:Fallback xmlns="">
      <p:transition spd="slow">
        <p:fade/>
        <p:sndAc>
          <p:stSnd>
            <p:snd r:embed="rId4" name="wind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6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  <p:bldP spid="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44027A7-4628-445B-9C88-E46BCC181BAD}"/>
              </a:ext>
            </a:extLst>
          </p:cNvPr>
          <p:cNvSpPr/>
          <p:nvPr/>
        </p:nvSpPr>
        <p:spPr>
          <a:xfrm>
            <a:off x="33528" y="0"/>
            <a:ext cx="12124944" cy="6858000"/>
          </a:xfrm>
          <a:prstGeom prst="rect">
            <a:avLst/>
          </a:prstGeom>
          <a:ln>
            <a:solidFill>
              <a:srgbClr val="FF0000"/>
            </a:solidFill>
            <a:prstDash val="lgDash"/>
          </a:ln>
          <a:effectLst>
            <a:glow rad="228600">
              <a:schemeClr val="accent4">
                <a:satMod val="175000"/>
                <a:alpha val="40000"/>
              </a:schemeClr>
            </a:glow>
            <a:innerShdw blurRad="114300">
              <a:prstClr val="black"/>
            </a:inn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378F7C-5030-CFD4-E12F-69F7B087CCEA}"/>
              </a:ext>
            </a:extLst>
          </p:cNvPr>
          <p:cNvSpPr txBox="1"/>
          <p:nvPr/>
        </p:nvSpPr>
        <p:spPr>
          <a:xfrm>
            <a:off x="135522" y="93784"/>
            <a:ext cx="12022950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badi" panose="020B0604020104020204" pitchFamily="34" charset="0"/>
                <a:cs typeface="Courier New" panose="02070309020205020404" pitchFamily="49" charset="0"/>
              </a:rPr>
              <a:t>[root@master1 ~]# kubectl get nodes</a:t>
            </a:r>
          </a:p>
          <a:p>
            <a:r>
              <a:rPr lang="en-US" sz="2000" dirty="0">
                <a:latin typeface="Abadi" panose="020B0604020104020204" pitchFamily="34" charset="0"/>
                <a:cs typeface="Courier New" panose="02070309020205020404" pitchFamily="49" charset="0"/>
              </a:rPr>
              <a:t>NAME                               STATUS   ROLES           AGE   VERSION</a:t>
            </a:r>
          </a:p>
          <a:p>
            <a:r>
              <a:rPr lang="en-US" sz="2000" dirty="0">
                <a:latin typeface="Abadi" panose="020B0604020104020204" pitchFamily="34" charset="0"/>
                <a:cs typeface="Courier New" panose="02070309020205020404" pitchFamily="49" charset="0"/>
              </a:rPr>
              <a:t>master1.example.com          Ready    control-plane   77d   v1.25.4</a:t>
            </a:r>
          </a:p>
          <a:p>
            <a:r>
              <a:rPr lang="en-US" sz="2000" dirty="0">
                <a:latin typeface="Abadi" panose="020B0604020104020204" pitchFamily="34" charset="0"/>
                <a:cs typeface="Courier New" panose="02070309020205020404" pitchFamily="49" charset="0"/>
              </a:rPr>
              <a:t>workernode1.example.com   Ready    &lt;none&gt;          77d   v1.25.4</a:t>
            </a:r>
          </a:p>
          <a:p>
            <a:r>
              <a:rPr lang="en-US" sz="2000" dirty="0">
                <a:latin typeface="Abadi" panose="020B0604020104020204" pitchFamily="34" charset="0"/>
                <a:cs typeface="Courier New" panose="02070309020205020404" pitchFamily="49" charset="0"/>
              </a:rPr>
              <a:t>workernode2.example.com   Ready    &lt;none&gt;          77d   v1.25.4</a:t>
            </a:r>
          </a:p>
          <a:p>
            <a:endParaRPr lang="en-US" sz="2000" dirty="0">
              <a:latin typeface="Abadi" panose="020B0604020104020204" pitchFamily="34" charset="0"/>
              <a:cs typeface="Courier New" panose="02070309020205020404" pitchFamily="49" charset="0"/>
            </a:endParaRPr>
          </a:p>
          <a:p>
            <a:endParaRPr lang="en-US" sz="2000" dirty="0">
              <a:latin typeface="Abadi" panose="020B0604020104020204" pitchFamily="34" charset="0"/>
              <a:cs typeface="Courier New" panose="02070309020205020404" pitchFamily="49" charset="0"/>
            </a:endParaRPr>
          </a:p>
          <a:p>
            <a:r>
              <a:rPr lang="en-US" sz="2000" dirty="0">
                <a:latin typeface="Abadi" panose="020B0604020104020204" pitchFamily="34" charset="0"/>
                <a:cs typeface="Courier New" panose="02070309020205020404" pitchFamily="49" charset="0"/>
              </a:rPr>
              <a:t>[root@master1 ~]# kubectl get pods -o wide | </a:t>
            </a:r>
            <a:r>
              <a:rPr lang="en-US" sz="2000" dirty="0" err="1">
                <a:latin typeface="Abadi" panose="020B0604020104020204" pitchFamily="34" charset="0"/>
                <a:cs typeface="Courier New" panose="02070309020205020404" pitchFamily="49" charset="0"/>
              </a:rPr>
              <a:t>egrep</a:t>
            </a:r>
            <a:r>
              <a:rPr lang="en-US" sz="2000" dirty="0">
                <a:latin typeface="Abadi" panose="020B0604020104020204" pitchFamily="34" charset="0"/>
                <a:cs typeface="Courier New" panose="02070309020205020404" pitchFamily="49" charset="0"/>
              </a:rPr>
              <a:t> -</a:t>
            </a:r>
            <a:r>
              <a:rPr lang="en-US" sz="2000" dirty="0" err="1">
                <a:latin typeface="Abadi" panose="020B0604020104020204" pitchFamily="34" charset="0"/>
                <a:cs typeface="Courier New" panose="02070309020205020404" pitchFamily="49" charset="0"/>
              </a:rPr>
              <a:t>i</a:t>
            </a:r>
            <a:r>
              <a:rPr lang="en-US" sz="2000" dirty="0">
                <a:latin typeface="Abadi" panose="020B0604020104020204" pitchFamily="34" charset="0"/>
                <a:cs typeface="Courier New" panose="02070309020205020404" pitchFamily="49" charset="0"/>
              </a:rPr>
              <a:t> "</a:t>
            </a:r>
            <a:r>
              <a:rPr lang="en-US" sz="2000" dirty="0" err="1">
                <a:latin typeface="Abadi" panose="020B0604020104020204" pitchFamily="34" charset="0"/>
                <a:cs typeface="Courier New" panose="02070309020205020404" pitchFamily="49" charset="0"/>
              </a:rPr>
              <a:t>test|Name</a:t>
            </a:r>
            <a:r>
              <a:rPr lang="en-US" sz="2000" dirty="0">
                <a:latin typeface="Abadi" panose="020B0604020104020204" pitchFamily="34" charset="0"/>
                <a:cs typeface="Courier New" panose="02070309020205020404" pitchFamily="49" charset="0"/>
              </a:rPr>
              <a:t>"</a:t>
            </a:r>
          </a:p>
          <a:p>
            <a:r>
              <a:rPr lang="en-US" sz="1400" dirty="0">
                <a:latin typeface="Abadi" panose="020B0604020104020204" pitchFamily="34" charset="0"/>
                <a:cs typeface="Courier New" panose="02070309020205020404" pitchFamily="49" charset="0"/>
              </a:rPr>
              <a:t>NAME                           READY   STATUS   RESTARTS   AGE   IP                          NODE                                 NOMINATED NODE   READINESS GATES</a:t>
            </a:r>
          </a:p>
          <a:p>
            <a:r>
              <a:rPr lang="en-US" sz="1400" dirty="0">
                <a:latin typeface="Abadi" panose="020B0604020104020204" pitchFamily="34" charset="0"/>
                <a:cs typeface="Courier New" panose="02070309020205020404" pitchFamily="49" charset="0"/>
              </a:rPr>
              <a:t>test1-daemonset-vt4rm   1/1     Running    0                 42m   172.16.133.138    workernode1.example.com   &lt;none&gt;           &lt;none&gt;</a:t>
            </a:r>
          </a:p>
          <a:p>
            <a:r>
              <a:rPr lang="en-US" sz="1400" dirty="0">
                <a:latin typeface="Abadi" panose="020B0604020104020204" pitchFamily="34" charset="0"/>
                <a:cs typeface="Courier New" panose="02070309020205020404" pitchFamily="49" charset="0"/>
              </a:rPr>
              <a:t>test1-daemonset-vtrb2   1/1      Running    0                 42m   172.16.14.85        workernode2.example.com   &lt;none&gt;           &lt;none&gt;</a:t>
            </a:r>
          </a:p>
          <a:p>
            <a:endParaRPr lang="en-US" sz="2000" dirty="0">
              <a:latin typeface="Abadi" panose="020B0604020104020204" pitchFamily="34" charset="0"/>
              <a:cs typeface="Courier New" panose="02070309020205020404" pitchFamily="49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4EAF2C6-ED93-2723-EEF8-E6DF6C542AF2}"/>
              </a:ext>
            </a:extLst>
          </p:cNvPr>
          <p:cNvSpPr/>
          <p:nvPr/>
        </p:nvSpPr>
        <p:spPr>
          <a:xfrm>
            <a:off x="6510181" y="2544897"/>
            <a:ext cx="2247442" cy="722350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02AADFE-F51A-8131-6C9B-B25932DE5019}"/>
              </a:ext>
            </a:extLst>
          </p:cNvPr>
          <p:cNvSpPr/>
          <p:nvPr/>
        </p:nvSpPr>
        <p:spPr>
          <a:xfrm>
            <a:off x="135522" y="1033750"/>
            <a:ext cx="3059370" cy="722350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839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21" presetClass="entr" presetSubtype="1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0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1" presetClass="entr" presetSubtype="1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8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44027A7-4628-445B-9C88-E46BCC181BAD}"/>
              </a:ext>
            </a:extLst>
          </p:cNvPr>
          <p:cNvSpPr/>
          <p:nvPr/>
        </p:nvSpPr>
        <p:spPr>
          <a:xfrm>
            <a:off x="33528" y="0"/>
            <a:ext cx="12124944" cy="6858000"/>
          </a:xfrm>
          <a:prstGeom prst="rect">
            <a:avLst/>
          </a:prstGeom>
          <a:ln>
            <a:solidFill>
              <a:srgbClr val="FF0000"/>
            </a:solidFill>
            <a:prstDash val="lgDash"/>
          </a:ln>
          <a:effectLst>
            <a:glow rad="228600">
              <a:schemeClr val="accent4">
                <a:satMod val="175000"/>
                <a:alpha val="40000"/>
              </a:schemeClr>
            </a:glow>
            <a:innerShdw blurRad="114300">
              <a:prstClr val="black"/>
            </a:inn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378F7C-5030-CFD4-E12F-69F7B087CCEA}"/>
              </a:ext>
            </a:extLst>
          </p:cNvPr>
          <p:cNvSpPr txBox="1"/>
          <p:nvPr/>
        </p:nvSpPr>
        <p:spPr>
          <a:xfrm>
            <a:off x="135522" y="93784"/>
            <a:ext cx="1202295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badi" panose="020B0604020104020204" pitchFamily="34" charset="0"/>
                <a:cs typeface="Courier New" panose="02070309020205020404" pitchFamily="49" charset="0"/>
              </a:rPr>
              <a:t>[root@master1 ~]# </a:t>
            </a:r>
            <a:r>
              <a:rPr lang="en-US" sz="2400" dirty="0">
                <a:latin typeface="Abadi" panose="020B0604020104020204" pitchFamily="34" charset="0"/>
                <a:cs typeface="Courier New" panose="02070309020205020404" pitchFamily="49" charset="0"/>
              </a:rPr>
              <a:t>kubectl get </a:t>
            </a:r>
            <a:r>
              <a:rPr lang="en-US" sz="2400" dirty="0" err="1">
                <a:latin typeface="Abadi" panose="020B0604020104020204" pitchFamily="34" charset="0"/>
                <a:cs typeface="Courier New" panose="02070309020205020404" pitchFamily="49" charset="0"/>
              </a:rPr>
              <a:t>daemonsets.apps</a:t>
            </a:r>
            <a:r>
              <a:rPr lang="en-US" sz="2400" dirty="0">
                <a:latin typeface="Abadi" panose="020B0604020104020204" pitchFamily="34" charset="0"/>
                <a:cs typeface="Courier New" panose="02070309020205020404" pitchFamily="49" charset="0"/>
              </a:rPr>
              <a:t> </a:t>
            </a:r>
          </a:p>
          <a:p>
            <a:r>
              <a:rPr lang="en-US" dirty="0">
                <a:latin typeface="Abadi" panose="020B0604020104020204" pitchFamily="34" charset="0"/>
                <a:cs typeface="Courier New" panose="02070309020205020404" pitchFamily="49" charset="0"/>
              </a:rPr>
              <a:t>NAME                 DESIRED   CURRENT   READY   UP-TO-DATE   AVAILABLE   NODE SELECTOR   AGE</a:t>
            </a:r>
          </a:p>
          <a:p>
            <a:r>
              <a:rPr lang="en-US" dirty="0">
                <a:latin typeface="Abadi" panose="020B0604020104020204" pitchFamily="34" charset="0"/>
                <a:cs typeface="Courier New" panose="02070309020205020404" pitchFamily="49" charset="0"/>
              </a:rPr>
              <a:t>test1-daemonset   2             2                2             2                 2                &lt;none&gt;               40h</a:t>
            </a:r>
          </a:p>
          <a:p>
            <a:endParaRPr lang="en-US" sz="2000" dirty="0">
              <a:latin typeface="Abadi" panose="020B0604020104020204" pitchFamily="34" charset="0"/>
              <a:cs typeface="Courier New" panose="02070309020205020404" pitchFamily="49" charset="0"/>
            </a:endParaRPr>
          </a:p>
          <a:p>
            <a:r>
              <a:rPr lang="en-US" sz="2000" dirty="0">
                <a:latin typeface="Abadi" panose="020B0604020104020204" pitchFamily="34" charset="0"/>
                <a:cs typeface="Courier New" panose="02070309020205020404" pitchFamily="49" charset="0"/>
              </a:rPr>
              <a:t>[root@master1 ~]# kubectl get </a:t>
            </a:r>
            <a:r>
              <a:rPr lang="en-US" sz="2000" dirty="0" err="1">
                <a:latin typeface="Abadi" panose="020B0604020104020204" pitchFamily="34" charset="0"/>
                <a:cs typeface="Courier New" panose="02070309020205020404" pitchFamily="49" charset="0"/>
              </a:rPr>
              <a:t>daemonsets</a:t>
            </a:r>
            <a:r>
              <a:rPr lang="en-US" sz="2000" dirty="0">
                <a:latin typeface="Abadi" panose="020B0604020104020204" pitchFamily="34" charset="0"/>
                <a:cs typeface="Courier New" panose="02070309020205020404" pitchFamily="49" charset="0"/>
              </a:rPr>
              <a:t>/test1-daemonset </a:t>
            </a:r>
          </a:p>
          <a:p>
            <a:r>
              <a:rPr lang="en-US" dirty="0">
                <a:latin typeface="Abadi" panose="020B0604020104020204" pitchFamily="34" charset="0"/>
                <a:cs typeface="Courier New" panose="02070309020205020404" pitchFamily="49" charset="0"/>
              </a:rPr>
              <a:t>NAME                   DESIRED   CURRENT   READY   UP-TO-DATE   AVAILABLE   NODE SELECTOR   AGE</a:t>
            </a:r>
          </a:p>
          <a:p>
            <a:r>
              <a:rPr lang="en-US" dirty="0">
                <a:latin typeface="Abadi" panose="020B0604020104020204" pitchFamily="34" charset="0"/>
                <a:cs typeface="Courier New" panose="02070309020205020404" pitchFamily="49" charset="0"/>
              </a:rPr>
              <a:t>test1-daemonset     2             2               2            2                   2                &lt;none&gt;               40h</a:t>
            </a:r>
          </a:p>
          <a:p>
            <a:endParaRPr lang="en-US" sz="2000" dirty="0">
              <a:latin typeface="Abadi" panose="020B0604020104020204" pitchFamily="34" charset="0"/>
              <a:cs typeface="Courier New" panose="02070309020205020404" pitchFamily="49" charset="0"/>
            </a:endParaRPr>
          </a:p>
          <a:p>
            <a:r>
              <a:rPr lang="en-US" sz="2000" dirty="0">
                <a:latin typeface="Abadi" panose="020B0604020104020204" pitchFamily="34" charset="0"/>
                <a:cs typeface="Courier New" panose="02070309020205020404" pitchFamily="49" charset="0"/>
              </a:rPr>
              <a:t>   kubectl get ds/test1-daemonset</a:t>
            </a:r>
          </a:p>
          <a:p>
            <a:endParaRPr lang="en-US" sz="2000" dirty="0">
              <a:latin typeface="Abadi" panose="020B0604020104020204" pitchFamily="34" charset="0"/>
              <a:cs typeface="Courier New" panose="02070309020205020404" pitchFamily="49" charset="0"/>
            </a:endParaRPr>
          </a:p>
          <a:p>
            <a:r>
              <a:rPr lang="en-US" sz="2000" dirty="0">
                <a:latin typeface="Abadi" panose="020B0604020104020204" pitchFamily="34" charset="0"/>
                <a:cs typeface="Courier New" panose="02070309020205020404" pitchFamily="49" charset="0"/>
              </a:rPr>
              <a:t>[root@master1 ~]# kubectl get pods | </a:t>
            </a:r>
            <a:r>
              <a:rPr lang="en-US" sz="2000" dirty="0" err="1">
                <a:latin typeface="Abadi" panose="020B0604020104020204" pitchFamily="34" charset="0"/>
                <a:cs typeface="Courier New" panose="02070309020205020404" pitchFamily="49" charset="0"/>
              </a:rPr>
              <a:t>egrep</a:t>
            </a:r>
            <a:r>
              <a:rPr lang="en-US" sz="2000" dirty="0">
                <a:latin typeface="Abadi" panose="020B0604020104020204" pitchFamily="34" charset="0"/>
                <a:cs typeface="Courier New" panose="02070309020205020404" pitchFamily="49" charset="0"/>
              </a:rPr>
              <a:t> "test1-daemonset|NAME"</a:t>
            </a:r>
          </a:p>
          <a:p>
            <a:r>
              <a:rPr lang="en-US" dirty="0">
                <a:latin typeface="Abadi" panose="020B0604020104020204" pitchFamily="34" charset="0"/>
                <a:cs typeface="Courier New" panose="02070309020205020404" pitchFamily="49" charset="0"/>
              </a:rPr>
              <a:t>NAME                           READY   STATUS     RESTARTS          AGE</a:t>
            </a:r>
          </a:p>
          <a:p>
            <a:r>
              <a:rPr lang="en-US" dirty="0">
                <a:latin typeface="Abadi" panose="020B0604020104020204" pitchFamily="34" charset="0"/>
                <a:cs typeface="Courier New" panose="02070309020205020404" pitchFamily="49" charset="0"/>
              </a:rPr>
              <a:t>test1-daemonset-vt4rm   1/1       Running    3 (10m ago)       40h</a:t>
            </a:r>
          </a:p>
          <a:p>
            <a:r>
              <a:rPr lang="en-US" dirty="0">
                <a:latin typeface="Abadi" panose="020B0604020104020204" pitchFamily="34" charset="0"/>
                <a:cs typeface="Courier New" panose="02070309020205020404" pitchFamily="49" charset="0"/>
              </a:rPr>
              <a:t>test1-daemonset-vtrb2    1/1       Running    3 (9m41s ago)   40h</a:t>
            </a:r>
            <a:endParaRPr lang="en-US" sz="1600" dirty="0">
              <a:latin typeface="Abadi" panose="020B0604020104020204" pitchFamily="34" charset="0"/>
              <a:cs typeface="Courier New" panose="02070309020205020404" pitchFamily="49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4EAF2C6-ED93-2723-EEF8-E6DF6C542AF2}"/>
              </a:ext>
            </a:extLst>
          </p:cNvPr>
          <p:cNvSpPr/>
          <p:nvPr/>
        </p:nvSpPr>
        <p:spPr>
          <a:xfrm>
            <a:off x="2049138" y="1656062"/>
            <a:ext cx="1046602" cy="580945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02AADFE-F51A-8131-6C9B-B25932DE5019}"/>
              </a:ext>
            </a:extLst>
          </p:cNvPr>
          <p:cNvSpPr/>
          <p:nvPr/>
        </p:nvSpPr>
        <p:spPr>
          <a:xfrm>
            <a:off x="135521" y="1656062"/>
            <a:ext cx="1869549" cy="580945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4887B9C-0AC7-554C-A03A-B085710D2267}"/>
              </a:ext>
            </a:extLst>
          </p:cNvPr>
          <p:cNvSpPr/>
          <p:nvPr/>
        </p:nvSpPr>
        <p:spPr>
          <a:xfrm>
            <a:off x="135521" y="740340"/>
            <a:ext cx="1781414" cy="339686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12CE2C2-DC20-1303-CD08-3FA6687279CB}"/>
              </a:ext>
            </a:extLst>
          </p:cNvPr>
          <p:cNvSpPr/>
          <p:nvPr/>
        </p:nvSpPr>
        <p:spPr>
          <a:xfrm>
            <a:off x="135521" y="3428999"/>
            <a:ext cx="2453443" cy="912102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AC04E2E-363F-7E7A-130C-4A0F6F1424B2}"/>
              </a:ext>
            </a:extLst>
          </p:cNvPr>
          <p:cNvSpPr/>
          <p:nvPr/>
        </p:nvSpPr>
        <p:spPr>
          <a:xfrm>
            <a:off x="2588965" y="3429000"/>
            <a:ext cx="859316" cy="912100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8166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21" presetClass="entr" presetSubtype="1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21" presetClass="entr" presetSubtype="1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2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1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5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20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000"/>
                            </p:stCondLst>
                            <p:childTnLst>
                              <p:par>
                                <p:cTn id="5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000"/>
                            </p:stCondLst>
                            <p:childTnLst>
                              <p:par>
                                <p:cTn id="5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000"/>
                            </p:stCondLst>
                            <p:childTnLst>
                              <p:par>
                                <p:cTn id="5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000"/>
                            </p:stCondLst>
                            <p:childTnLst>
                              <p:par>
                                <p:cTn id="59" presetID="21" presetClass="entr" presetSubtype="1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1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6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9" grpId="0" animBg="1"/>
      <p:bldP spid="9" grpId="1" animBg="1"/>
      <p:bldP spid="4" grpId="0" animBg="1"/>
      <p:bldP spid="4" grpId="1" animBg="1"/>
      <p:bldP spid="5" grpId="0" animBg="1"/>
      <p:bldP spid="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8FB90C9B-10EC-4F45-AEF5-66BD07DD413D}"/>
              </a:ext>
            </a:extLst>
          </p:cNvPr>
          <p:cNvGrpSpPr/>
          <p:nvPr/>
        </p:nvGrpSpPr>
        <p:grpSpPr>
          <a:xfrm>
            <a:off x="281355" y="155566"/>
            <a:ext cx="11717744" cy="6245234"/>
            <a:chOff x="945296" y="985196"/>
            <a:chExt cx="10169912" cy="4795025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5F843D7-D849-4D9B-A484-66ACBDF5BD6F}"/>
                </a:ext>
              </a:extLst>
            </p:cNvPr>
            <p:cNvSpPr/>
            <p:nvPr/>
          </p:nvSpPr>
          <p:spPr>
            <a:xfrm>
              <a:off x="945296" y="985196"/>
              <a:ext cx="10169912" cy="4795025"/>
            </a:xfrm>
            <a:prstGeom prst="rect">
              <a:avLst/>
            </a:prstGeom>
            <a:ln w="57150"/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Google Shape;485;p33">
              <a:extLst>
                <a:ext uri="{FF2B5EF4-FFF2-40B4-BE49-F238E27FC236}">
                  <a16:creationId xmlns:a16="http://schemas.microsoft.com/office/drawing/2014/main" id="{F97CBEBA-5F4B-4836-944E-D5F85A3D583D}"/>
                </a:ext>
              </a:extLst>
            </p:cNvPr>
            <p:cNvSpPr/>
            <p:nvPr/>
          </p:nvSpPr>
          <p:spPr>
            <a:xfrm>
              <a:off x="1317702" y="1168243"/>
              <a:ext cx="147600" cy="1476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" name="Google Shape;486;p33">
              <a:extLst>
                <a:ext uri="{FF2B5EF4-FFF2-40B4-BE49-F238E27FC236}">
                  <a16:creationId xmlns:a16="http://schemas.microsoft.com/office/drawing/2014/main" id="{B676C1FD-4A9C-4F4D-A69B-C36D328244A9}"/>
                </a:ext>
              </a:extLst>
            </p:cNvPr>
            <p:cNvSpPr/>
            <p:nvPr/>
          </p:nvSpPr>
          <p:spPr>
            <a:xfrm>
              <a:off x="1561542" y="1168243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487;p33">
              <a:extLst>
                <a:ext uri="{FF2B5EF4-FFF2-40B4-BE49-F238E27FC236}">
                  <a16:creationId xmlns:a16="http://schemas.microsoft.com/office/drawing/2014/main" id="{A673C1AB-C232-493F-9AB0-FB306312D2E5}"/>
                </a:ext>
              </a:extLst>
            </p:cNvPr>
            <p:cNvSpPr/>
            <p:nvPr/>
          </p:nvSpPr>
          <p:spPr>
            <a:xfrm>
              <a:off x="1805382" y="1168243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0900163-8C0B-43C3-BE5F-57CDF90CB0F2}"/>
                </a:ext>
              </a:extLst>
            </p:cNvPr>
            <p:cNvSpPr/>
            <p:nvPr/>
          </p:nvSpPr>
          <p:spPr>
            <a:xfrm>
              <a:off x="1391502" y="1339763"/>
              <a:ext cx="9556595" cy="94874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spcBef>
                  <a:spcPts val="0"/>
                </a:spcBef>
              </a:pPr>
              <a:r>
                <a:rPr lang="en-US" sz="5400" dirty="0"/>
                <a:t> 07   NOW WE WILL TALK ABOUT</a:t>
              </a:r>
              <a:endParaRPr lang="en-US" sz="5400" dirty="0">
                <a:solidFill>
                  <a:schemeClr val="accent3"/>
                </a:solidFill>
              </a:endParaRPr>
            </a:p>
          </p:txBody>
        </p:sp>
        <p:sp>
          <p:nvSpPr>
            <p:cNvPr id="12" name="Google Shape;457;p31">
              <a:extLst>
                <a:ext uri="{FF2B5EF4-FFF2-40B4-BE49-F238E27FC236}">
                  <a16:creationId xmlns:a16="http://schemas.microsoft.com/office/drawing/2014/main" id="{567A0D67-778E-427D-BC7D-E566C3C7B260}"/>
                </a:ext>
              </a:extLst>
            </p:cNvPr>
            <p:cNvSpPr txBox="1">
              <a:spLocks/>
            </p:cNvSpPr>
            <p:nvPr/>
          </p:nvSpPr>
          <p:spPr>
            <a:xfrm>
              <a:off x="1317702" y="2100430"/>
              <a:ext cx="9274531" cy="3416603"/>
            </a:xfrm>
            <a:prstGeom prst="rect">
              <a:avLst/>
            </a:prstGeom>
            <a:solidFill>
              <a:schemeClr val="accent4"/>
            </a:solidFill>
          </p:spPr>
          <p:txBody>
            <a:bodyPr spcFirstLastPara="1" vert="horz" wrap="square" lIns="121900" tIns="121900" rIns="121900" bIns="121900" rtlCol="0" anchor="t" anchorCtr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Bef>
                  <a:spcPts val="0"/>
                </a:spcBef>
                <a:spcAft>
                  <a:spcPts val="2100"/>
                </a:spcAft>
                <a:buFont typeface="Arial" panose="020B0604020202020204" pitchFamily="34" charset="0"/>
                <a:buNone/>
              </a:pPr>
              <a:r>
                <a:rPr lang="en-US" sz="1200" dirty="0">
                  <a:solidFill>
                    <a:schemeClr val="accent3"/>
                  </a:solidFill>
                </a:rPr>
                <a:t>1. What is DaemonSet?</a:t>
              </a:r>
            </a:p>
            <a:p>
              <a:pPr marL="0" indent="0">
                <a:spcBef>
                  <a:spcPts val="0"/>
                </a:spcBef>
                <a:spcAft>
                  <a:spcPts val="2100"/>
                </a:spcAft>
                <a:buFont typeface="Arial" panose="020B0604020202020204" pitchFamily="34" charset="0"/>
                <a:buNone/>
              </a:pPr>
              <a:r>
                <a:rPr lang="en-US" sz="1200" dirty="0">
                  <a:solidFill>
                    <a:schemeClr val="accent3"/>
                  </a:solidFill>
                </a:rPr>
                <a:t>2. Use cases of DaemonSet.</a:t>
              </a:r>
            </a:p>
            <a:p>
              <a:pPr marL="0" indent="0">
                <a:spcBef>
                  <a:spcPts val="0"/>
                </a:spcBef>
                <a:spcAft>
                  <a:spcPts val="2100"/>
                </a:spcAft>
                <a:buFont typeface="Arial" panose="020B0604020202020204" pitchFamily="34" charset="0"/>
                <a:buNone/>
              </a:pPr>
              <a:r>
                <a:rPr lang="en-US" sz="1200" dirty="0">
                  <a:solidFill>
                    <a:schemeClr val="accent3"/>
                  </a:solidFill>
                </a:rPr>
                <a:t>3. Understand the fields in yaml file.</a:t>
              </a:r>
            </a:p>
            <a:p>
              <a:pPr marL="0" indent="0">
                <a:spcBef>
                  <a:spcPts val="0"/>
                </a:spcBef>
                <a:spcAft>
                  <a:spcPts val="2100"/>
                </a:spcAft>
                <a:buFont typeface="Arial" panose="020B0604020202020204" pitchFamily="34" charset="0"/>
                <a:buNone/>
              </a:pPr>
              <a:r>
                <a:rPr lang="en-US" sz="1200" dirty="0">
                  <a:solidFill>
                    <a:schemeClr val="accent3"/>
                  </a:solidFill>
                </a:rPr>
                <a:t>4. How to create Yaml file for Daemonset?</a:t>
              </a:r>
            </a:p>
            <a:p>
              <a:pPr marL="0" indent="0">
                <a:spcBef>
                  <a:spcPts val="0"/>
                </a:spcBef>
                <a:spcAft>
                  <a:spcPts val="2100"/>
                </a:spcAft>
                <a:buFont typeface="Arial" panose="020B0604020202020204" pitchFamily="34" charset="0"/>
                <a:buNone/>
              </a:pPr>
              <a:r>
                <a:rPr lang="en-US" sz="1200" dirty="0">
                  <a:solidFill>
                    <a:schemeClr val="accent3"/>
                  </a:solidFill>
                </a:rPr>
                <a:t>5. How to create DaemonSet?</a:t>
              </a:r>
            </a:p>
            <a:p>
              <a:pPr marL="0" indent="0">
                <a:spcBef>
                  <a:spcPts val="0"/>
                </a:spcBef>
                <a:spcAft>
                  <a:spcPts val="2100"/>
                </a:spcAft>
                <a:buFont typeface="Arial" panose="020B0604020202020204" pitchFamily="34" charset="0"/>
                <a:buNone/>
              </a:pPr>
              <a:r>
                <a:rPr lang="en-US" sz="1200" dirty="0">
                  <a:solidFill>
                    <a:schemeClr val="accent3"/>
                  </a:solidFill>
                </a:rPr>
                <a:t>6. How to check the DaemonSet?</a:t>
              </a:r>
            </a:p>
            <a:p>
              <a:pPr marL="0" indent="0">
                <a:spcBef>
                  <a:spcPts val="0"/>
                </a:spcBef>
                <a:spcAft>
                  <a:spcPts val="2100"/>
                </a:spcAft>
                <a:buFont typeface="Arial" panose="020B0604020202020204" pitchFamily="34" charset="0"/>
                <a:buNone/>
              </a:pPr>
              <a:r>
                <a:rPr lang="en-US" sz="5400" dirty="0"/>
                <a:t>7. Update Strategy for DaemonSet</a:t>
              </a:r>
            </a:p>
            <a:p>
              <a:pPr marL="0" indent="0">
                <a:spcBef>
                  <a:spcPts val="0"/>
                </a:spcBef>
                <a:spcAft>
                  <a:spcPts val="2100"/>
                </a:spcAft>
                <a:buFont typeface="Arial" panose="020B0604020202020204" pitchFamily="34" charset="0"/>
                <a:buNone/>
              </a:pPr>
              <a:r>
                <a:rPr lang="en-US" sz="1200" dirty="0">
                  <a:solidFill>
                    <a:schemeClr val="accent3"/>
                  </a:solidFill>
                </a:rPr>
                <a:t>8. How to delete the DaemonSet?</a:t>
              </a:r>
            </a:p>
            <a:p>
              <a:pPr marL="0" indent="0">
                <a:spcBef>
                  <a:spcPts val="0"/>
                </a:spcBef>
                <a:spcAft>
                  <a:spcPts val="2100"/>
                </a:spcAft>
                <a:buFont typeface="Arial" panose="020B0604020202020204" pitchFamily="34" charset="0"/>
                <a:buNone/>
              </a:pPr>
              <a:r>
                <a:rPr lang="en-US" sz="1200" dirty="0">
                  <a:solidFill>
                    <a:schemeClr val="accent3"/>
                  </a:solidFill>
                </a:rPr>
                <a:t>9. LAB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85765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44027A7-4628-445B-9C88-E46BCC181BAD}"/>
              </a:ext>
            </a:extLst>
          </p:cNvPr>
          <p:cNvSpPr/>
          <p:nvPr/>
        </p:nvSpPr>
        <p:spPr>
          <a:xfrm>
            <a:off x="33528" y="0"/>
            <a:ext cx="12124944" cy="6858000"/>
          </a:xfrm>
          <a:prstGeom prst="rect">
            <a:avLst/>
          </a:prstGeom>
          <a:ln>
            <a:solidFill>
              <a:srgbClr val="FF0000"/>
            </a:solidFill>
            <a:prstDash val="lgDash"/>
          </a:ln>
          <a:effectLst>
            <a:glow rad="228600">
              <a:schemeClr val="accent4">
                <a:satMod val="175000"/>
                <a:alpha val="40000"/>
              </a:schemeClr>
            </a:glow>
            <a:innerShdw blurRad="114300">
              <a:prstClr val="black"/>
            </a:inn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378F7C-5030-CFD4-E12F-69F7B087CCEA}"/>
              </a:ext>
            </a:extLst>
          </p:cNvPr>
          <p:cNvSpPr txBox="1"/>
          <p:nvPr/>
        </p:nvSpPr>
        <p:spPr>
          <a:xfrm>
            <a:off x="135522" y="93784"/>
            <a:ext cx="12022950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badi" panose="020B0604020104020204" pitchFamily="34" charset="0"/>
                <a:cs typeface="Courier New" panose="02070309020205020404" pitchFamily="49" charset="0"/>
              </a:rPr>
              <a:t>DaemonSet has two update strategy types:</a:t>
            </a:r>
          </a:p>
          <a:p>
            <a:endParaRPr lang="en-US" sz="2400" dirty="0">
              <a:latin typeface="Abadi" panose="020B0604020104020204" pitchFamily="34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OnDelete</a:t>
            </a:r>
            <a:r>
              <a:rPr lang="en-US" sz="2400" dirty="0"/>
              <a:t>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After update, the DaemonSet template, new DaemonSet pods will only be created when we delete the old pods. </a:t>
            </a:r>
          </a:p>
          <a:p>
            <a:r>
              <a:rPr lang="en-US" sz="2400" dirty="0"/>
              <a:t>	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RollingUpdate</a:t>
            </a:r>
            <a:endParaRPr lang="en-US" sz="2400" dirty="0"/>
          </a:p>
          <a:p>
            <a:endParaRPr lang="en-US" sz="2400" dirty="0">
              <a:latin typeface="Abadi" panose="020B0604020104020204" pitchFamily="34" charset="0"/>
              <a:cs typeface="Courier New" panose="02070309020205020404" pitchFamily="49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badi" panose="020B0604020104020204" pitchFamily="34" charset="0"/>
                <a:cs typeface="Courier New" panose="02070309020205020404" pitchFamily="49" charset="0"/>
              </a:rPr>
              <a:t>A</a:t>
            </a:r>
            <a:r>
              <a:rPr lang="en-US" sz="2400" dirty="0"/>
              <a:t>fter you update a DaemonSet template, old DaemonSet pods will be killed, and new DaemonSet pods will be created automatically, in a controlled fashion.</a:t>
            </a:r>
            <a:endParaRPr lang="en-US" sz="2400" dirty="0">
              <a:latin typeface="Abadi" panose="020B0604020104020204" pitchFamily="34" charset="0"/>
              <a:cs typeface="Courier New" panose="02070309020205020404" pitchFamily="49" charset="0"/>
            </a:endParaRPr>
          </a:p>
          <a:p>
            <a:endParaRPr lang="en-US" sz="1600" dirty="0">
              <a:latin typeface="Abadi" panose="020B0604020104020204" pitchFamily="34" charset="0"/>
              <a:cs typeface="Courier New" panose="02070309020205020404" pitchFamily="49" charset="0"/>
            </a:endParaRPr>
          </a:p>
          <a:p>
            <a:endParaRPr lang="en-US" sz="1600" dirty="0">
              <a:latin typeface="Abadi" panose="020B0604020104020204" pitchFamily="34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020242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  <p:sndAc>
          <p:stSnd>
            <p:snd r:embed="rId3" name="wind.wav"/>
          </p:stSnd>
        </p:sndAc>
      </p:transition>
    </mc:Choice>
    <mc:Fallback xmlns="">
      <p:transition spd="slow">
        <p:fade/>
        <p:sndAc>
          <p:stSnd>
            <p:snd r:embed="rId4" name="wind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2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44027A7-4628-445B-9C88-E46BCC181BAD}"/>
              </a:ext>
            </a:extLst>
          </p:cNvPr>
          <p:cNvSpPr/>
          <p:nvPr/>
        </p:nvSpPr>
        <p:spPr>
          <a:xfrm>
            <a:off x="1742" y="0"/>
            <a:ext cx="12192000" cy="6858000"/>
          </a:xfrm>
          <a:prstGeom prst="rect">
            <a:avLst/>
          </a:prstGeom>
          <a:ln>
            <a:solidFill>
              <a:srgbClr val="FF0000"/>
            </a:solidFill>
            <a:prstDash val="lgDash"/>
          </a:ln>
          <a:effectLst>
            <a:glow rad="228600">
              <a:schemeClr val="accent4">
                <a:satMod val="175000"/>
                <a:alpha val="40000"/>
              </a:schemeClr>
            </a:glow>
            <a:innerShdw blurRad="114300">
              <a:prstClr val="black"/>
            </a:inn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latin typeface="Abadi" panose="020B0604020104020204" pitchFamily="34" charset="0"/>
                <a:cs typeface="Courier New" panose="02070309020205020404" pitchFamily="49" charset="0"/>
              </a:rPr>
              <a:t>  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B84B3F7-47D2-30D2-DB4C-DCA03343422F}"/>
              </a:ext>
            </a:extLst>
          </p:cNvPr>
          <p:cNvSpPr txBox="1"/>
          <p:nvPr/>
        </p:nvSpPr>
        <p:spPr>
          <a:xfrm>
            <a:off x="67056" y="251460"/>
            <a:ext cx="120578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9B1E5B3-7238-4699-B0A6-BE9DB474F933}"/>
              </a:ext>
            </a:extLst>
          </p:cNvPr>
          <p:cNvSpPr/>
          <p:nvPr/>
        </p:nvSpPr>
        <p:spPr>
          <a:xfrm>
            <a:off x="67056" y="251459"/>
            <a:ext cx="11573691" cy="53655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tx1"/>
                </a:solidFill>
                <a:latin typeface="Abadi" panose="020B0604020104020204" pitchFamily="34" charset="0"/>
                <a:cs typeface="Courier New" panose="02070309020205020404" pitchFamily="49" charset="0"/>
              </a:rPr>
              <a:t>[root@master1 ~]# kubectl edit </a:t>
            </a:r>
            <a:r>
              <a:rPr lang="en-US" sz="2400" dirty="0" err="1">
                <a:solidFill>
                  <a:schemeClr val="tx1"/>
                </a:solidFill>
                <a:latin typeface="Abadi" panose="020B0604020104020204" pitchFamily="34" charset="0"/>
                <a:cs typeface="Courier New" panose="02070309020205020404" pitchFamily="49" charset="0"/>
              </a:rPr>
              <a:t>daemonsets.apps</a:t>
            </a:r>
            <a:r>
              <a:rPr lang="en-US" sz="2400" dirty="0">
                <a:solidFill>
                  <a:schemeClr val="tx1"/>
                </a:solidFill>
                <a:latin typeface="Abadi" panose="020B0604020104020204" pitchFamily="34" charset="0"/>
                <a:cs typeface="Courier New" panose="02070309020205020404" pitchFamily="49" charset="0"/>
              </a:rPr>
              <a:t>/test1-daemonset</a:t>
            </a:r>
          </a:p>
          <a:p>
            <a:endParaRPr lang="en-US" sz="2400" dirty="0">
              <a:solidFill>
                <a:schemeClr val="tx1"/>
              </a:solidFill>
              <a:latin typeface="Abadi" panose="020B0604020104020204" pitchFamily="34" charset="0"/>
              <a:cs typeface="Courier New" panose="02070309020205020404" pitchFamily="49" charset="0"/>
            </a:endParaRPr>
          </a:p>
          <a:p>
            <a:r>
              <a:rPr lang="en-US" sz="2400" dirty="0">
                <a:solidFill>
                  <a:schemeClr val="tx1"/>
                </a:solidFill>
                <a:latin typeface="Abadi" panose="020B0604020104020204" pitchFamily="34" charset="0"/>
                <a:cs typeface="Courier New" panose="02070309020205020404" pitchFamily="49" charset="0"/>
              </a:rPr>
              <a:t>[root@master1 ~]# vi test-</a:t>
            </a:r>
            <a:r>
              <a:rPr lang="en-US" sz="2400" dirty="0" err="1">
                <a:solidFill>
                  <a:schemeClr val="tx1"/>
                </a:solidFill>
                <a:latin typeface="Abadi" panose="020B0604020104020204" pitchFamily="34" charset="0"/>
                <a:cs typeface="Courier New" panose="02070309020205020404" pitchFamily="49" charset="0"/>
              </a:rPr>
              <a:t>daemonset.yaml</a:t>
            </a:r>
            <a:endParaRPr lang="en-US" sz="2400" dirty="0">
              <a:solidFill>
                <a:schemeClr val="tx1"/>
              </a:solidFill>
              <a:latin typeface="Abadi" panose="020B0604020104020204" pitchFamily="34" charset="0"/>
              <a:cs typeface="Courier New" panose="02070309020205020404" pitchFamily="49" charset="0"/>
            </a:endParaRPr>
          </a:p>
          <a:p>
            <a:r>
              <a:rPr lang="en-US" sz="2400" dirty="0">
                <a:solidFill>
                  <a:schemeClr val="tx1"/>
                </a:solidFill>
                <a:latin typeface="Abadi" panose="020B0604020104020204" pitchFamily="34" charset="0"/>
                <a:cs typeface="Courier New" panose="02070309020205020404" pitchFamily="49" charset="0"/>
              </a:rPr>
              <a:t>[root@master1 ~]# kubectl apply -f test-</a:t>
            </a:r>
            <a:r>
              <a:rPr lang="en-US" sz="2400" dirty="0" err="1">
                <a:solidFill>
                  <a:schemeClr val="tx1"/>
                </a:solidFill>
                <a:latin typeface="Abadi" panose="020B0604020104020204" pitchFamily="34" charset="0"/>
                <a:cs typeface="Courier New" panose="02070309020205020404" pitchFamily="49" charset="0"/>
              </a:rPr>
              <a:t>daemonset.yaml</a:t>
            </a:r>
            <a:endParaRPr lang="en-US" sz="2400" dirty="0">
              <a:solidFill>
                <a:schemeClr val="tx1"/>
              </a:solidFill>
              <a:latin typeface="Abadi" panose="020B0604020104020204" pitchFamily="34" charset="0"/>
              <a:cs typeface="Courier New" panose="02070309020205020404" pitchFamily="49" charset="0"/>
            </a:endParaRPr>
          </a:p>
          <a:p>
            <a:endParaRPr lang="en-US" sz="2400" dirty="0">
              <a:solidFill>
                <a:schemeClr val="tx1"/>
              </a:solidFill>
              <a:latin typeface="Abadi" panose="020B0604020104020204" pitchFamily="34" charset="0"/>
              <a:cs typeface="Courier New" panose="02070309020205020404" pitchFamily="49" charset="0"/>
            </a:endParaRPr>
          </a:p>
          <a:p>
            <a:endParaRPr lang="en-US" sz="2400" dirty="0">
              <a:solidFill>
                <a:schemeClr val="tx1"/>
              </a:solidFill>
              <a:latin typeface="Abadi" panose="020B0604020104020204" pitchFamily="34" charset="0"/>
              <a:cs typeface="Courier New" panose="02070309020205020404" pitchFamily="49" charset="0"/>
            </a:endParaRPr>
          </a:p>
          <a:p>
            <a:r>
              <a:rPr lang="en-US" sz="2400" dirty="0">
                <a:solidFill>
                  <a:schemeClr val="tx1"/>
                </a:solidFill>
                <a:latin typeface="Abadi" panose="020B0604020104020204" pitchFamily="34" charset="0"/>
                <a:cs typeface="Courier New" panose="02070309020205020404" pitchFamily="49" charset="0"/>
              </a:rPr>
              <a:t>[root@master1 ~]# kubectl rollout status ds/test1-daemonset</a:t>
            </a:r>
          </a:p>
          <a:p>
            <a:r>
              <a:rPr lang="en-US" sz="2400" dirty="0">
                <a:solidFill>
                  <a:schemeClr val="tx1"/>
                </a:solidFill>
                <a:latin typeface="Abadi" panose="020B0604020104020204" pitchFamily="34" charset="0"/>
                <a:cs typeface="Courier New" panose="02070309020205020404" pitchFamily="49" charset="0"/>
              </a:rPr>
              <a:t>daemon set "test1-daemonset" successfully rolled out</a:t>
            </a:r>
          </a:p>
          <a:p>
            <a:endParaRPr lang="en-US" sz="2400" dirty="0">
              <a:solidFill>
                <a:schemeClr val="tx1"/>
              </a:solidFill>
              <a:latin typeface="Abadi" panose="020B0604020104020204" pitchFamily="34" charset="0"/>
              <a:cs typeface="Courier New" panose="02070309020205020404" pitchFamily="49" charset="0"/>
            </a:endParaRPr>
          </a:p>
          <a:p>
            <a:r>
              <a:rPr lang="en-US" sz="2400" dirty="0">
                <a:solidFill>
                  <a:schemeClr val="tx1"/>
                </a:solidFill>
                <a:latin typeface="Abadi" panose="020B0604020104020204" pitchFamily="34" charset="0"/>
                <a:cs typeface="Courier New" panose="02070309020205020404" pitchFamily="49" charset="0"/>
              </a:rPr>
              <a:t>[root@master1 ~]#  kubectl set image ds/test1-daemonset  nginx=nginx:1.16.1</a:t>
            </a:r>
          </a:p>
          <a:p>
            <a:r>
              <a:rPr lang="en-US" sz="2400" dirty="0" err="1">
                <a:solidFill>
                  <a:schemeClr val="tx1"/>
                </a:solidFill>
                <a:latin typeface="Abadi" panose="020B0604020104020204" pitchFamily="34" charset="0"/>
                <a:cs typeface="Courier New" panose="02070309020205020404" pitchFamily="49" charset="0"/>
              </a:rPr>
              <a:t>daemonset.apps</a:t>
            </a:r>
            <a:r>
              <a:rPr lang="en-US" sz="2400" dirty="0">
                <a:solidFill>
                  <a:schemeClr val="tx1"/>
                </a:solidFill>
                <a:latin typeface="Abadi" panose="020B0604020104020204" pitchFamily="34" charset="0"/>
                <a:cs typeface="Courier New" panose="02070309020205020404" pitchFamily="49" charset="0"/>
              </a:rPr>
              <a:t>/test1-daemonset image updated</a:t>
            </a:r>
          </a:p>
          <a:p>
            <a:endParaRPr lang="en-US" sz="2400" dirty="0">
              <a:solidFill>
                <a:schemeClr val="tx1"/>
              </a:solidFill>
              <a:latin typeface="Abadi" panose="020B0604020104020204" pitchFamily="34" charset="0"/>
              <a:cs typeface="Courier New" panose="02070309020205020404" pitchFamily="49" charset="0"/>
            </a:endParaRPr>
          </a:p>
          <a:p>
            <a:endParaRPr lang="en-US" sz="2400" dirty="0">
              <a:solidFill>
                <a:schemeClr val="tx1"/>
              </a:solidFill>
              <a:latin typeface="Abadi" panose="020B0604020104020204" pitchFamily="34" charset="0"/>
              <a:cs typeface="Courier New" panose="02070309020205020404" pitchFamily="49" charset="0"/>
            </a:endParaRPr>
          </a:p>
          <a:p>
            <a:endParaRPr lang="en-US" dirty="0">
              <a:solidFill>
                <a:schemeClr val="tx1"/>
              </a:solidFill>
              <a:latin typeface="Abadi" panose="020B0604020104020204" pitchFamily="34" charset="0"/>
              <a:cs typeface="Courier New" panose="02070309020205020404" pitchFamily="49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322893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8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100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65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1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300"/>
                            </p:stCondLst>
                            <p:childTnLst>
                              <p:par>
                                <p:cTn id="31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8FB90C9B-10EC-4F45-AEF5-66BD07DD413D}"/>
              </a:ext>
            </a:extLst>
          </p:cNvPr>
          <p:cNvGrpSpPr/>
          <p:nvPr/>
        </p:nvGrpSpPr>
        <p:grpSpPr>
          <a:xfrm>
            <a:off x="281355" y="155566"/>
            <a:ext cx="11717744" cy="6245234"/>
            <a:chOff x="945296" y="985196"/>
            <a:chExt cx="10169912" cy="4795025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5F843D7-D849-4D9B-A484-66ACBDF5BD6F}"/>
                </a:ext>
              </a:extLst>
            </p:cNvPr>
            <p:cNvSpPr/>
            <p:nvPr/>
          </p:nvSpPr>
          <p:spPr>
            <a:xfrm>
              <a:off x="945296" y="985196"/>
              <a:ext cx="10169912" cy="4795025"/>
            </a:xfrm>
            <a:prstGeom prst="rect">
              <a:avLst/>
            </a:prstGeom>
            <a:ln w="57150"/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Google Shape;485;p33">
              <a:extLst>
                <a:ext uri="{FF2B5EF4-FFF2-40B4-BE49-F238E27FC236}">
                  <a16:creationId xmlns:a16="http://schemas.microsoft.com/office/drawing/2014/main" id="{F97CBEBA-5F4B-4836-944E-D5F85A3D583D}"/>
                </a:ext>
              </a:extLst>
            </p:cNvPr>
            <p:cNvSpPr/>
            <p:nvPr/>
          </p:nvSpPr>
          <p:spPr>
            <a:xfrm>
              <a:off x="1317702" y="1168243"/>
              <a:ext cx="147600" cy="1476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" name="Google Shape;486;p33">
              <a:extLst>
                <a:ext uri="{FF2B5EF4-FFF2-40B4-BE49-F238E27FC236}">
                  <a16:creationId xmlns:a16="http://schemas.microsoft.com/office/drawing/2014/main" id="{B676C1FD-4A9C-4F4D-A69B-C36D328244A9}"/>
                </a:ext>
              </a:extLst>
            </p:cNvPr>
            <p:cNvSpPr/>
            <p:nvPr/>
          </p:nvSpPr>
          <p:spPr>
            <a:xfrm>
              <a:off x="1561542" y="1168243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487;p33">
              <a:extLst>
                <a:ext uri="{FF2B5EF4-FFF2-40B4-BE49-F238E27FC236}">
                  <a16:creationId xmlns:a16="http://schemas.microsoft.com/office/drawing/2014/main" id="{A673C1AB-C232-493F-9AB0-FB306312D2E5}"/>
                </a:ext>
              </a:extLst>
            </p:cNvPr>
            <p:cNvSpPr/>
            <p:nvPr/>
          </p:nvSpPr>
          <p:spPr>
            <a:xfrm>
              <a:off x="1805382" y="1168243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0900163-8C0B-43C3-BE5F-57CDF90CB0F2}"/>
                </a:ext>
              </a:extLst>
            </p:cNvPr>
            <p:cNvSpPr/>
            <p:nvPr/>
          </p:nvSpPr>
          <p:spPr>
            <a:xfrm>
              <a:off x="1391502" y="1339763"/>
              <a:ext cx="9556595" cy="94874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spcBef>
                  <a:spcPts val="0"/>
                </a:spcBef>
              </a:pPr>
              <a:r>
                <a:rPr lang="en-US" sz="5400" dirty="0"/>
                <a:t> 08   NOW WE WILL TALK ABOUT</a:t>
              </a:r>
              <a:endParaRPr lang="en-US" sz="5400" dirty="0">
                <a:solidFill>
                  <a:schemeClr val="accent3"/>
                </a:solidFill>
              </a:endParaRPr>
            </a:p>
          </p:txBody>
        </p:sp>
        <p:sp>
          <p:nvSpPr>
            <p:cNvPr id="12" name="Google Shape;457;p31">
              <a:extLst>
                <a:ext uri="{FF2B5EF4-FFF2-40B4-BE49-F238E27FC236}">
                  <a16:creationId xmlns:a16="http://schemas.microsoft.com/office/drawing/2014/main" id="{567A0D67-778E-427D-BC7D-E566C3C7B260}"/>
                </a:ext>
              </a:extLst>
            </p:cNvPr>
            <p:cNvSpPr txBox="1">
              <a:spLocks/>
            </p:cNvSpPr>
            <p:nvPr/>
          </p:nvSpPr>
          <p:spPr>
            <a:xfrm>
              <a:off x="1635342" y="2092715"/>
              <a:ext cx="9274531" cy="3416603"/>
            </a:xfrm>
            <a:prstGeom prst="rect">
              <a:avLst/>
            </a:prstGeom>
            <a:solidFill>
              <a:schemeClr val="accent4"/>
            </a:solidFill>
          </p:spPr>
          <p:txBody>
            <a:bodyPr spcFirstLastPara="1" vert="horz" wrap="square" lIns="121900" tIns="121900" rIns="121900" bIns="121900" rtlCol="0" anchor="t" anchorCtr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Bef>
                  <a:spcPts val="0"/>
                </a:spcBef>
                <a:spcAft>
                  <a:spcPts val="2100"/>
                </a:spcAft>
                <a:buFont typeface="Arial" panose="020B0604020202020204" pitchFamily="34" charset="0"/>
                <a:buNone/>
              </a:pPr>
              <a:r>
                <a:rPr lang="en-US" sz="1200" dirty="0">
                  <a:solidFill>
                    <a:schemeClr val="accent3"/>
                  </a:solidFill>
                </a:rPr>
                <a:t>1. What is DaemonSet?</a:t>
              </a:r>
            </a:p>
            <a:p>
              <a:pPr marL="0" indent="0">
                <a:spcBef>
                  <a:spcPts val="0"/>
                </a:spcBef>
                <a:spcAft>
                  <a:spcPts val="2100"/>
                </a:spcAft>
                <a:buFont typeface="Arial" panose="020B0604020202020204" pitchFamily="34" charset="0"/>
                <a:buNone/>
              </a:pPr>
              <a:r>
                <a:rPr lang="en-US" sz="1200" dirty="0">
                  <a:solidFill>
                    <a:schemeClr val="accent3"/>
                  </a:solidFill>
                </a:rPr>
                <a:t>2. Use cases of DaemonSet.</a:t>
              </a:r>
            </a:p>
            <a:p>
              <a:pPr marL="0" indent="0">
                <a:spcBef>
                  <a:spcPts val="0"/>
                </a:spcBef>
                <a:spcAft>
                  <a:spcPts val="2100"/>
                </a:spcAft>
                <a:buFont typeface="Arial" panose="020B0604020202020204" pitchFamily="34" charset="0"/>
                <a:buNone/>
              </a:pPr>
              <a:r>
                <a:rPr lang="en-US" sz="1200" dirty="0">
                  <a:solidFill>
                    <a:schemeClr val="accent3"/>
                  </a:solidFill>
                </a:rPr>
                <a:t>3. Understand the fields in yaml file.</a:t>
              </a:r>
            </a:p>
            <a:p>
              <a:pPr marL="0" indent="0">
                <a:spcBef>
                  <a:spcPts val="0"/>
                </a:spcBef>
                <a:spcAft>
                  <a:spcPts val="2100"/>
                </a:spcAft>
                <a:buFont typeface="Arial" panose="020B0604020202020204" pitchFamily="34" charset="0"/>
                <a:buNone/>
              </a:pPr>
              <a:r>
                <a:rPr lang="en-US" sz="1200" dirty="0">
                  <a:solidFill>
                    <a:schemeClr val="accent3"/>
                  </a:solidFill>
                </a:rPr>
                <a:t>4. How to create Yaml file for Daemonset?</a:t>
              </a:r>
            </a:p>
            <a:p>
              <a:pPr marL="0" indent="0">
                <a:spcBef>
                  <a:spcPts val="0"/>
                </a:spcBef>
                <a:spcAft>
                  <a:spcPts val="2100"/>
                </a:spcAft>
                <a:buFont typeface="Arial" panose="020B0604020202020204" pitchFamily="34" charset="0"/>
                <a:buNone/>
              </a:pPr>
              <a:r>
                <a:rPr lang="en-US" sz="1200" dirty="0">
                  <a:solidFill>
                    <a:schemeClr val="accent3"/>
                  </a:solidFill>
                </a:rPr>
                <a:t>5. How to create DaemonSet?</a:t>
              </a:r>
            </a:p>
            <a:p>
              <a:pPr marL="0" indent="0">
                <a:spcBef>
                  <a:spcPts val="0"/>
                </a:spcBef>
                <a:spcAft>
                  <a:spcPts val="2100"/>
                </a:spcAft>
                <a:buFont typeface="Arial" panose="020B0604020202020204" pitchFamily="34" charset="0"/>
                <a:buNone/>
              </a:pPr>
              <a:r>
                <a:rPr lang="en-US" sz="1200" dirty="0">
                  <a:solidFill>
                    <a:schemeClr val="accent3"/>
                  </a:solidFill>
                </a:rPr>
                <a:t>6. How to check the DaemonSet?</a:t>
              </a:r>
            </a:p>
            <a:p>
              <a:pPr marL="0" indent="0">
                <a:spcBef>
                  <a:spcPts val="0"/>
                </a:spcBef>
                <a:spcAft>
                  <a:spcPts val="2100"/>
                </a:spcAft>
                <a:buFont typeface="Arial" panose="020B0604020202020204" pitchFamily="34" charset="0"/>
                <a:buNone/>
              </a:pPr>
              <a:r>
                <a:rPr lang="en-US" sz="1200" dirty="0">
                  <a:solidFill>
                    <a:schemeClr val="accent3"/>
                  </a:solidFill>
                </a:rPr>
                <a:t>7. Update Strategy for DaemonSet.</a:t>
              </a:r>
            </a:p>
            <a:p>
              <a:pPr marL="0" indent="0">
                <a:spcBef>
                  <a:spcPts val="0"/>
                </a:spcBef>
                <a:spcAft>
                  <a:spcPts val="2100"/>
                </a:spcAft>
                <a:buFont typeface="Arial" panose="020B0604020202020204" pitchFamily="34" charset="0"/>
                <a:buNone/>
              </a:pPr>
              <a:r>
                <a:rPr lang="en-US" sz="5400" dirty="0"/>
                <a:t>8. How to delete the DaemonSet?</a:t>
              </a:r>
            </a:p>
            <a:p>
              <a:pPr marL="0" indent="0">
                <a:spcBef>
                  <a:spcPts val="0"/>
                </a:spcBef>
                <a:spcAft>
                  <a:spcPts val="2100"/>
                </a:spcAft>
                <a:buFont typeface="Arial" panose="020B0604020202020204" pitchFamily="34" charset="0"/>
                <a:buNone/>
              </a:pPr>
              <a:r>
                <a:rPr lang="en-US" sz="1200" dirty="0">
                  <a:solidFill>
                    <a:schemeClr val="accent3"/>
                  </a:solidFill>
                </a:rPr>
                <a:t>9. LAB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03841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44027A7-4628-445B-9C88-E46BCC181BA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solidFill>
              <a:srgbClr val="FF0000"/>
            </a:solidFill>
            <a:prstDash val="lgDash"/>
          </a:ln>
          <a:effectLst>
            <a:glow rad="228600">
              <a:schemeClr val="accent4">
                <a:satMod val="175000"/>
                <a:alpha val="40000"/>
              </a:schemeClr>
            </a:glow>
            <a:innerShdw blurRad="114300">
              <a:prstClr val="black"/>
            </a:inn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B84B3F7-47D2-30D2-DB4C-DCA03343422F}"/>
              </a:ext>
            </a:extLst>
          </p:cNvPr>
          <p:cNvSpPr txBox="1"/>
          <p:nvPr/>
        </p:nvSpPr>
        <p:spPr>
          <a:xfrm>
            <a:off x="67056" y="251460"/>
            <a:ext cx="120578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298837-EF2C-323D-2FE7-C0BFF707BFBA}"/>
              </a:ext>
            </a:extLst>
          </p:cNvPr>
          <p:cNvSpPr txBox="1"/>
          <p:nvPr/>
        </p:nvSpPr>
        <p:spPr>
          <a:xfrm>
            <a:off x="67056" y="251460"/>
            <a:ext cx="12124944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[root@master1 ~]# kubectl get ds/test1-daemonset 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NAME              DESIRED   CURRENT   READY   UP-TO-DATE   AVAILABLE   NODE SELECTOR   AGE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test1-daemonset   2         2         2       2            2           &lt;none&gt;          2d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[root@master1 ~]# kubectl get pods -o wide | grep test1</a:t>
            </a:r>
          </a:p>
          <a:p>
            <a:r>
              <a:rPr lang="en-US" sz="1200" dirty="0">
                <a:latin typeface="Consolas" panose="020B0609020204030204" pitchFamily="49" charset="0"/>
                <a:cs typeface="Courier New" panose="02070309020205020404" pitchFamily="49" charset="0"/>
              </a:rPr>
              <a:t>NAME                    READY   STATUS    RESTARTS   AGE       IP               NODE                NOMINATED NODE  READINESS GATES</a:t>
            </a:r>
            <a:endParaRPr lang="en-US" dirty="0"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nsolas" panose="020B0609020204030204" pitchFamily="49" charset="0"/>
                <a:cs typeface="Courier New" panose="02070309020205020404" pitchFamily="49" charset="0"/>
              </a:rPr>
              <a:t>test1-daemonset-92pzr   1/1     Running   0          3h55m   172.16.133.162   workernode1.example.com   &lt;none&gt;           &lt;none&gt;</a:t>
            </a:r>
          </a:p>
          <a:p>
            <a:r>
              <a:rPr lang="en-US" sz="1200" dirty="0">
                <a:latin typeface="Consolas" panose="020B0609020204030204" pitchFamily="49" charset="0"/>
                <a:cs typeface="Courier New" panose="02070309020205020404" pitchFamily="49" charset="0"/>
              </a:rPr>
              <a:t>test1-daemonset-pnt68   1/1     Running   0          3h55m   172.16.14.88     workernode2.example.com   &lt;none&gt;           &lt;none&gt;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[root@master1 ~]# kubectl delete ds/test1-daemonset </a:t>
            </a: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daemonset.apps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"test1-daemonset" deleted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[root@master1 ~]# kubectl get pods -o wide | grep test1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No resources found in default namespace.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[root@master1 ~]# kubectl get ds/test1-daemonset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Error from server 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NotFound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):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daemonsets.apps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"test1-daemonset" not found</a:t>
            </a:r>
          </a:p>
        </p:txBody>
      </p:sp>
    </p:spTree>
    <p:extLst>
      <p:ext uri="{BB962C8B-B14F-4D97-AF65-F5344CB8AC3E}">
        <p14:creationId xmlns:p14="http://schemas.microsoft.com/office/powerpoint/2010/main" val="208257964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  <p:sndAc>
          <p:stSnd>
            <p:snd r:embed="rId3" name="wind.wav"/>
          </p:stSnd>
        </p:sndAc>
      </p:transition>
    </mc:Choice>
    <mc:Fallback xmlns="">
      <p:transition spd="slow">
        <p:fade/>
        <p:sndAc>
          <p:stSnd>
            <p:snd r:embed="rId4" name="wind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3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63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5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65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75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1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600"/>
                            </p:stCondLst>
                            <p:childTnLst>
                              <p:par>
                                <p:cTn id="34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10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500"/>
                            </p:stCondLst>
                            <p:childTnLst>
                              <p:par>
                                <p:cTn id="42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10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300"/>
                            </p:stCondLst>
                            <p:childTnLst>
                              <p:par>
                                <p:cTn id="50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8FB90C9B-10EC-4F45-AEF5-66BD07DD413D}"/>
              </a:ext>
            </a:extLst>
          </p:cNvPr>
          <p:cNvGrpSpPr/>
          <p:nvPr/>
        </p:nvGrpSpPr>
        <p:grpSpPr>
          <a:xfrm>
            <a:off x="943592" y="155566"/>
            <a:ext cx="10332709" cy="6245234"/>
            <a:chOff x="945296" y="985196"/>
            <a:chExt cx="10169912" cy="4795025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5F843D7-D849-4D9B-A484-66ACBDF5BD6F}"/>
                </a:ext>
              </a:extLst>
            </p:cNvPr>
            <p:cNvSpPr/>
            <p:nvPr/>
          </p:nvSpPr>
          <p:spPr>
            <a:xfrm>
              <a:off x="945296" y="985196"/>
              <a:ext cx="10169912" cy="4795025"/>
            </a:xfrm>
            <a:prstGeom prst="rect">
              <a:avLst/>
            </a:prstGeom>
            <a:ln w="57150"/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Google Shape;485;p33">
              <a:extLst>
                <a:ext uri="{FF2B5EF4-FFF2-40B4-BE49-F238E27FC236}">
                  <a16:creationId xmlns:a16="http://schemas.microsoft.com/office/drawing/2014/main" id="{F97CBEBA-5F4B-4836-944E-D5F85A3D583D}"/>
                </a:ext>
              </a:extLst>
            </p:cNvPr>
            <p:cNvSpPr/>
            <p:nvPr/>
          </p:nvSpPr>
          <p:spPr>
            <a:xfrm>
              <a:off x="1317702" y="1168243"/>
              <a:ext cx="147600" cy="1476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" name="Google Shape;486;p33">
              <a:extLst>
                <a:ext uri="{FF2B5EF4-FFF2-40B4-BE49-F238E27FC236}">
                  <a16:creationId xmlns:a16="http://schemas.microsoft.com/office/drawing/2014/main" id="{B676C1FD-4A9C-4F4D-A69B-C36D328244A9}"/>
                </a:ext>
              </a:extLst>
            </p:cNvPr>
            <p:cNvSpPr/>
            <p:nvPr/>
          </p:nvSpPr>
          <p:spPr>
            <a:xfrm>
              <a:off x="1561542" y="1168243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487;p33">
              <a:extLst>
                <a:ext uri="{FF2B5EF4-FFF2-40B4-BE49-F238E27FC236}">
                  <a16:creationId xmlns:a16="http://schemas.microsoft.com/office/drawing/2014/main" id="{A673C1AB-C232-493F-9AB0-FB306312D2E5}"/>
                </a:ext>
              </a:extLst>
            </p:cNvPr>
            <p:cNvSpPr/>
            <p:nvPr/>
          </p:nvSpPr>
          <p:spPr>
            <a:xfrm>
              <a:off x="1805382" y="1168243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0900163-8C0B-43C3-BE5F-57CDF90CB0F2}"/>
                </a:ext>
              </a:extLst>
            </p:cNvPr>
            <p:cNvSpPr/>
            <p:nvPr/>
          </p:nvSpPr>
          <p:spPr>
            <a:xfrm>
              <a:off x="1317702" y="1315843"/>
              <a:ext cx="9556595" cy="131584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spcBef>
                  <a:spcPts val="0"/>
                </a:spcBef>
              </a:pPr>
              <a:r>
                <a:rPr lang="en-US" sz="5400" dirty="0"/>
                <a:t> 01   NOW WE WILL TALK ABOUT</a:t>
              </a:r>
              <a:endParaRPr lang="en-US" sz="5400" dirty="0">
                <a:solidFill>
                  <a:schemeClr val="accent3"/>
                </a:solidFill>
              </a:endParaRPr>
            </a:p>
          </p:txBody>
        </p:sp>
        <p:sp>
          <p:nvSpPr>
            <p:cNvPr id="12" name="Google Shape;457;p31">
              <a:extLst>
                <a:ext uri="{FF2B5EF4-FFF2-40B4-BE49-F238E27FC236}">
                  <a16:creationId xmlns:a16="http://schemas.microsoft.com/office/drawing/2014/main" id="{567A0D67-778E-427D-BC7D-E566C3C7B260}"/>
                </a:ext>
              </a:extLst>
            </p:cNvPr>
            <p:cNvSpPr txBox="1">
              <a:spLocks/>
            </p:cNvSpPr>
            <p:nvPr/>
          </p:nvSpPr>
          <p:spPr>
            <a:xfrm>
              <a:off x="1768279" y="2539732"/>
              <a:ext cx="7026309" cy="2811069"/>
            </a:xfrm>
            <a:prstGeom prst="rect">
              <a:avLst/>
            </a:prstGeom>
            <a:solidFill>
              <a:schemeClr val="accent4"/>
            </a:solidFill>
          </p:spPr>
          <p:txBody>
            <a:bodyPr spcFirstLastPara="1" vert="horz" wrap="square" lIns="121900" tIns="121900" rIns="121900" bIns="121900" rtlCol="0" anchor="t" anchorCtr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Bef>
                  <a:spcPts val="0"/>
                </a:spcBef>
                <a:spcAft>
                  <a:spcPts val="2100"/>
                </a:spcAft>
                <a:buFont typeface="Arial" panose="020B0604020202020204" pitchFamily="34" charset="0"/>
                <a:buNone/>
              </a:pPr>
              <a:r>
                <a:rPr lang="en-US" sz="5400" dirty="0"/>
                <a:t>What is DaemonSet?</a:t>
              </a:r>
            </a:p>
            <a:p>
              <a:pPr marL="0" indent="0">
                <a:spcBef>
                  <a:spcPts val="0"/>
                </a:spcBef>
                <a:spcAft>
                  <a:spcPts val="2100"/>
                </a:spcAft>
                <a:buFont typeface="Arial" panose="020B0604020202020204" pitchFamily="34" charset="0"/>
                <a:buNone/>
              </a:pPr>
              <a:r>
                <a:rPr lang="en-US" sz="1200" dirty="0">
                  <a:solidFill>
                    <a:schemeClr val="accent3"/>
                  </a:solidFill>
                </a:rPr>
                <a:t>Use cases of DaemonSet.</a:t>
              </a:r>
            </a:p>
            <a:p>
              <a:pPr marL="0" indent="0">
                <a:spcBef>
                  <a:spcPts val="0"/>
                </a:spcBef>
                <a:spcAft>
                  <a:spcPts val="2100"/>
                </a:spcAft>
                <a:buFont typeface="Arial" panose="020B0604020202020204" pitchFamily="34" charset="0"/>
                <a:buNone/>
              </a:pPr>
              <a:r>
                <a:rPr lang="en-US" sz="1200" dirty="0">
                  <a:solidFill>
                    <a:schemeClr val="accent3"/>
                  </a:solidFill>
                </a:rPr>
                <a:t>Understand the fields in yaml file.</a:t>
              </a:r>
            </a:p>
            <a:p>
              <a:pPr marL="0" indent="0">
                <a:spcBef>
                  <a:spcPts val="0"/>
                </a:spcBef>
                <a:spcAft>
                  <a:spcPts val="2100"/>
                </a:spcAft>
                <a:buFont typeface="Arial" panose="020B0604020202020204" pitchFamily="34" charset="0"/>
                <a:buNone/>
              </a:pPr>
              <a:r>
                <a:rPr lang="en-US" sz="1200" dirty="0">
                  <a:solidFill>
                    <a:schemeClr val="accent3"/>
                  </a:solidFill>
                </a:rPr>
                <a:t>How to create Yaml file for Daemonset?</a:t>
              </a:r>
            </a:p>
            <a:p>
              <a:pPr marL="0" indent="0">
                <a:spcBef>
                  <a:spcPts val="0"/>
                </a:spcBef>
                <a:spcAft>
                  <a:spcPts val="2100"/>
                </a:spcAft>
                <a:buFont typeface="Arial" panose="020B0604020202020204" pitchFamily="34" charset="0"/>
                <a:buNone/>
              </a:pPr>
              <a:r>
                <a:rPr lang="en-US" sz="1200" dirty="0">
                  <a:solidFill>
                    <a:schemeClr val="accent3"/>
                  </a:solidFill>
                </a:rPr>
                <a:t>How to create DaemonSet?</a:t>
              </a:r>
            </a:p>
            <a:p>
              <a:pPr marL="0" indent="0">
                <a:spcBef>
                  <a:spcPts val="0"/>
                </a:spcBef>
                <a:spcAft>
                  <a:spcPts val="2100"/>
                </a:spcAft>
                <a:buFont typeface="Arial" panose="020B0604020202020204" pitchFamily="34" charset="0"/>
                <a:buNone/>
              </a:pPr>
              <a:r>
                <a:rPr lang="en-US" sz="1200" dirty="0">
                  <a:solidFill>
                    <a:schemeClr val="accent3"/>
                  </a:solidFill>
                </a:rPr>
                <a:t>How to check the DaemonSet?</a:t>
              </a:r>
            </a:p>
            <a:p>
              <a:pPr marL="0" indent="0">
                <a:spcBef>
                  <a:spcPts val="0"/>
                </a:spcBef>
                <a:spcAft>
                  <a:spcPts val="2100"/>
                </a:spcAft>
                <a:buFont typeface="Arial" panose="020B0604020202020204" pitchFamily="34" charset="0"/>
                <a:buNone/>
              </a:pPr>
              <a:r>
                <a:rPr lang="en-US" sz="1200" dirty="0">
                  <a:solidFill>
                    <a:schemeClr val="accent3"/>
                  </a:solidFill>
                </a:rPr>
                <a:t>Update Strategy for DaemonSet</a:t>
              </a:r>
            </a:p>
            <a:p>
              <a:pPr marL="0" indent="0">
                <a:spcBef>
                  <a:spcPts val="0"/>
                </a:spcBef>
                <a:spcAft>
                  <a:spcPts val="2100"/>
                </a:spcAft>
                <a:buFont typeface="Arial" panose="020B0604020202020204" pitchFamily="34" charset="0"/>
                <a:buNone/>
              </a:pPr>
              <a:r>
                <a:rPr lang="en-US" sz="1200" dirty="0">
                  <a:solidFill>
                    <a:schemeClr val="accent3"/>
                  </a:solidFill>
                </a:rPr>
                <a:t>How to delete the DaemonSet?</a:t>
              </a:r>
            </a:p>
            <a:p>
              <a:pPr marL="0" indent="0">
                <a:spcBef>
                  <a:spcPts val="0"/>
                </a:spcBef>
                <a:spcAft>
                  <a:spcPts val="2100"/>
                </a:spcAft>
                <a:buFont typeface="Arial" panose="020B0604020202020204" pitchFamily="34" charset="0"/>
                <a:buNone/>
              </a:pPr>
              <a:r>
                <a:rPr lang="en-US" sz="1200" dirty="0">
                  <a:solidFill>
                    <a:schemeClr val="accent3"/>
                  </a:solidFill>
                </a:rPr>
                <a:t>LAB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56762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8FB90C9B-10EC-4F45-AEF5-66BD07DD413D}"/>
              </a:ext>
            </a:extLst>
          </p:cNvPr>
          <p:cNvGrpSpPr/>
          <p:nvPr/>
        </p:nvGrpSpPr>
        <p:grpSpPr>
          <a:xfrm>
            <a:off x="281355" y="155566"/>
            <a:ext cx="11717744" cy="6245234"/>
            <a:chOff x="945296" y="985196"/>
            <a:chExt cx="10169912" cy="4795025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5F843D7-D849-4D9B-A484-66ACBDF5BD6F}"/>
                </a:ext>
              </a:extLst>
            </p:cNvPr>
            <p:cNvSpPr/>
            <p:nvPr/>
          </p:nvSpPr>
          <p:spPr>
            <a:xfrm>
              <a:off x="945296" y="985196"/>
              <a:ext cx="10169912" cy="4795025"/>
            </a:xfrm>
            <a:prstGeom prst="rect">
              <a:avLst/>
            </a:prstGeom>
            <a:ln w="57150"/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Google Shape;485;p33">
              <a:extLst>
                <a:ext uri="{FF2B5EF4-FFF2-40B4-BE49-F238E27FC236}">
                  <a16:creationId xmlns:a16="http://schemas.microsoft.com/office/drawing/2014/main" id="{F97CBEBA-5F4B-4836-944E-D5F85A3D583D}"/>
                </a:ext>
              </a:extLst>
            </p:cNvPr>
            <p:cNvSpPr/>
            <p:nvPr/>
          </p:nvSpPr>
          <p:spPr>
            <a:xfrm>
              <a:off x="1317702" y="1168243"/>
              <a:ext cx="147600" cy="1476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" name="Google Shape;486;p33">
              <a:extLst>
                <a:ext uri="{FF2B5EF4-FFF2-40B4-BE49-F238E27FC236}">
                  <a16:creationId xmlns:a16="http://schemas.microsoft.com/office/drawing/2014/main" id="{B676C1FD-4A9C-4F4D-A69B-C36D328244A9}"/>
                </a:ext>
              </a:extLst>
            </p:cNvPr>
            <p:cNvSpPr/>
            <p:nvPr/>
          </p:nvSpPr>
          <p:spPr>
            <a:xfrm>
              <a:off x="1561542" y="1168243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487;p33">
              <a:extLst>
                <a:ext uri="{FF2B5EF4-FFF2-40B4-BE49-F238E27FC236}">
                  <a16:creationId xmlns:a16="http://schemas.microsoft.com/office/drawing/2014/main" id="{A673C1AB-C232-493F-9AB0-FB306312D2E5}"/>
                </a:ext>
              </a:extLst>
            </p:cNvPr>
            <p:cNvSpPr/>
            <p:nvPr/>
          </p:nvSpPr>
          <p:spPr>
            <a:xfrm>
              <a:off x="1805382" y="1168243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0900163-8C0B-43C3-BE5F-57CDF90CB0F2}"/>
                </a:ext>
              </a:extLst>
            </p:cNvPr>
            <p:cNvSpPr/>
            <p:nvPr/>
          </p:nvSpPr>
          <p:spPr>
            <a:xfrm>
              <a:off x="1391502" y="1339763"/>
              <a:ext cx="9556595" cy="94874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spcBef>
                  <a:spcPts val="0"/>
                </a:spcBef>
              </a:pPr>
              <a:r>
                <a:rPr lang="en-US" sz="5400" dirty="0"/>
                <a:t> 09   NOW WE WILL TALK ABOUT</a:t>
              </a:r>
              <a:endParaRPr lang="en-US" sz="5400" dirty="0">
                <a:solidFill>
                  <a:schemeClr val="accent3"/>
                </a:solidFill>
              </a:endParaRPr>
            </a:p>
          </p:txBody>
        </p:sp>
        <p:sp>
          <p:nvSpPr>
            <p:cNvPr id="12" name="Google Shape;457;p31">
              <a:extLst>
                <a:ext uri="{FF2B5EF4-FFF2-40B4-BE49-F238E27FC236}">
                  <a16:creationId xmlns:a16="http://schemas.microsoft.com/office/drawing/2014/main" id="{567A0D67-778E-427D-BC7D-E566C3C7B260}"/>
                </a:ext>
              </a:extLst>
            </p:cNvPr>
            <p:cNvSpPr txBox="1">
              <a:spLocks/>
            </p:cNvSpPr>
            <p:nvPr/>
          </p:nvSpPr>
          <p:spPr>
            <a:xfrm>
              <a:off x="1635342" y="2092715"/>
              <a:ext cx="9274531" cy="3416603"/>
            </a:xfrm>
            <a:prstGeom prst="rect">
              <a:avLst/>
            </a:prstGeom>
            <a:solidFill>
              <a:schemeClr val="accent4"/>
            </a:solidFill>
          </p:spPr>
          <p:txBody>
            <a:bodyPr spcFirstLastPara="1" vert="horz" wrap="square" lIns="121900" tIns="121900" rIns="121900" bIns="121900" rtlCol="0" anchor="t" anchorCtr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Bef>
                  <a:spcPts val="0"/>
                </a:spcBef>
                <a:spcAft>
                  <a:spcPts val="2100"/>
                </a:spcAft>
                <a:buFont typeface="Arial" panose="020B0604020202020204" pitchFamily="34" charset="0"/>
                <a:buNone/>
              </a:pPr>
              <a:r>
                <a:rPr lang="en-US" sz="1200" dirty="0">
                  <a:solidFill>
                    <a:schemeClr val="accent3"/>
                  </a:solidFill>
                </a:rPr>
                <a:t>1. What is DaemonSet?</a:t>
              </a:r>
            </a:p>
            <a:p>
              <a:pPr marL="0" indent="0">
                <a:spcBef>
                  <a:spcPts val="0"/>
                </a:spcBef>
                <a:spcAft>
                  <a:spcPts val="2100"/>
                </a:spcAft>
                <a:buFont typeface="Arial" panose="020B0604020202020204" pitchFamily="34" charset="0"/>
                <a:buNone/>
              </a:pPr>
              <a:r>
                <a:rPr lang="en-US" sz="1200" dirty="0">
                  <a:solidFill>
                    <a:schemeClr val="accent3"/>
                  </a:solidFill>
                </a:rPr>
                <a:t>2. Use cases of DaemonSet.</a:t>
              </a:r>
            </a:p>
            <a:p>
              <a:pPr marL="0" indent="0">
                <a:spcBef>
                  <a:spcPts val="0"/>
                </a:spcBef>
                <a:spcAft>
                  <a:spcPts val="2100"/>
                </a:spcAft>
                <a:buFont typeface="Arial" panose="020B0604020202020204" pitchFamily="34" charset="0"/>
                <a:buNone/>
              </a:pPr>
              <a:r>
                <a:rPr lang="en-US" sz="1200" dirty="0">
                  <a:solidFill>
                    <a:schemeClr val="accent3"/>
                  </a:solidFill>
                </a:rPr>
                <a:t>3. Understand the fields in yaml file.</a:t>
              </a:r>
            </a:p>
            <a:p>
              <a:pPr marL="0" indent="0">
                <a:spcBef>
                  <a:spcPts val="0"/>
                </a:spcBef>
                <a:spcAft>
                  <a:spcPts val="2100"/>
                </a:spcAft>
                <a:buFont typeface="Arial" panose="020B0604020202020204" pitchFamily="34" charset="0"/>
                <a:buNone/>
              </a:pPr>
              <a:r>
                <a:rPr lang="en-US" sz="1200" dirty="0">
                  <a:solidFill>
                    <a:schemeClr val="accent3"/>
                  </a:solidFill>
                </a:rPr>
                <a:t>4. How to create Yaml file for Daemonset?</a:t>
              </a:r>
            </a:p>
            <a:p>
              <a:pPr marL="0" indent="0">
                <a:spcBef>
                  <a:spcPts val="0"/>
                </a:spcBef>
                <a:spcAft>
                  <a:spcPts val="2100"/>
                </a:spcAft>
                <a:buFont typeface="Arial" panose="020B0604020202020204" pitchFamily="34" charset="0"/>
                <a:buNone/>
              </a:pPr>
              <a:r>
                <a:rPr lang="en-US" sz="1200" dirty="0">
                  <a:solidFill>
                    <a:schemeClr val="accent3"/>
                  </a:solidFill>
                </a:rPr>
                <a:t>5. How to create DaemonSet?</a:t>
              </a:r>
            </a:p>
            <a:p>
              <a:pPr marL="0" indent="0">
                <a:spcBef>
                  <a:spcPts val="0"/>
                </a:spcBef>
                <a:spcAft>
                  <a:spcPts val="2100"/>
                </a:spcAft>
                <a:buFont typeface="Arial" panose="020B0604020202020204" pitchFamily="34" charset="0"/>
                <a:buNone/>
              </a:pPr>
              <a:r>
                <a:rPr lang="en-US" sz="1200" dirty="0">
                  <a:solidFill>
                    <a:schemeClr val="accent3"/>
                  </a:solidFill>
                </a:rPr>
                <a:t>6. How to check the DaemonSet?</a:t>
              </a:r>
            </a:p>
            <a:p>
              <a:pPr marL="0" indent="0">
                <a:spcBef>
                  <a:spcPts val="0"/>
                </a:spcBef>
                <a:spcAft>
                  <a:spcPts val="2100"/>
                </a:spcAft>
                <a:buFont typeface="Arial" panose="020B0604020202020204" pitchFamily="34" charset="0"/>
                <a:buNone/>
              </a:pPr>
              <a:r>
                <a:rPr lang="en-US" sz="1200" dirty="0">
                  <a:solidFill>
                    <a:schemeClr val="accent3"/>
                  </a:solidFill>
                </a:rPr>
                <a:t>7. Update Strategy for DaemonSet.</a:t>
              </a:r>
            </a:p>
            <a:p>
              <a:pPr marL="0" indent="0">
                <a:spcBef>
                  <a:spcPts val="0"/>
                </a:spcBef>
                <a:spcAft>
                  <a:spcPts val="2100"/>
                </a:spcAft>
                <a:buFont typeface="Arial" panose="020B0604020202020204" pitchFamily="34" charset="0"/>
                <a:buNone/>
              </a:pPr>
              <a:r>
                <a:rPr lang="en-US" sz="1200" dirty="0">
                  <a:solidFill>
                    <a:schemeClr val="accent3"/>
                  </a:solidFill>
                </a:rPr>
                <a:t>8. How to delete the DaemonSet?</a:t>
              </a:r>
            </a:p>
            <a:p>
              <a:pPr marL="0" indent="0">
                <a:spcBef>
                  <a:spcPts val="0"/>
                </a:spcBef>
                <a:spcAft>
                  <a:spcPts val="2100"/>
                </a:spcAft>
                <a:buFont typeface="Arial" panose="020B0604020202020204" pitchFamily="34" charset="0"/>
                <a:buNone/>
              </a:pPr>
              <a:r>
                <a:rPr lang="en-US" sz="5400" dirty="0"/>
                <a:t>9. LAB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9220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081ED63-AB69-F987-5BDE-8651E5625099}"/>
              </a:ext>
            </a:extLst>
          </p:cNvPr>
          <p:cNvSpPr/>
          <p:nvPr/>
        </p:nvSpPr>
        <p:spPr>
          <a:xfrm>
            <a:off x="431075" y="2527930"/>
            <a:ext cx="1280160" cy="137106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Master Node 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75BEB8B-9AAE-76B8-F78B-E62A200F4BA5}"/>
              </a:ext>
            </a:extLst>
          </p:cNvPr>
          <p:cNvSpPr/>
          <p:nvPr/>
        </p:nvSpPr>
        <p:spPr>
          <a:xfrm>
            <a:off x="2965268" y="511895"/>
            <a:ext cx="1632858" cy="137106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r>
              <a:rPr lang="en-US" dirty="0" err="1"/>
              <a:t>WorkerNode</a:t>
            </a:r>
            <a:r>
              <a:rPr lang="en-US" dirty="0"/>
              <a:t> 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77E7A6D-F4E0-EEB1-9D6B-B5A00E579808}"/>
              </a:ext>
            </a:extLst>
          </p:cNvPr>
          <p:cNvSpPr/>
          <p:nvPr/>
        </p:nvSpPr>
        <p:spPr>
          <a:xfrm>
            <a:off x="2965268" y="2292265"/>
            <a:ext cx="1632858" cy="137106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r>
              <a:rPr lang="en-US" dirty="0" err="1"/>
              <a:t>WorkerNode</a:t>
            </a:r>
            <a:r>
              <a:rPr lang="en-US" dirty="0"/>
              <a:t> 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60C14FF-CF81-0011-F770-11099E292214}"/>
              </a:ext>
            </a:extLst>
          </p:cNvPr>
          <p:cNvSpPr/>
          <p:nvPr/>
        </p:nvSpPr>
        <p:spPr>
          <a:xfrm>
            <a:off x="2965268" y="4072635"/>
            <a:ext cx="1632858" cy="137106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r>
              <a:rPr lang="en-US" dirty="0" err="1"/>
              <a:t>WorkerNode</a:t>
            </a:r>
            <a:r>
              <a:rPr lang="en-US" dirty="0"/>
              <a:t> 3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B763E5A-6E60-403A-4216-BCFA881360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1" y="3496151"/>
            <a:ext cx="742405" cy="71920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5A695CA-F9AB-F125-76F9-4D9B996424C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599" y="3560478"/>
            <a:ext cx="609600" cy="59055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CA2D415-1F08-86D5-8B33-FFC5D20DC6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987" y="3560478"/>
            <a:ext cx="609600" cy="59055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2205BC5-37B4-D74D-35FA-B5791F7909E7}"/>
              </a:ext>
            </a:extLst>
          </p:cNvPr>
          <p:cNvSpPr txBox="1"/>
          <p:nvPr/>
        </p:nvSpPr>
        <p:spPr>
          <a:xfrm>
            <a:off x="6517607" y="151179"/>
            <a:ext cx="3080004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chemeClr val="accent1"/>
                </a:solidFill>
              </a:rPr>
              <a:t>apiVersion</a:t>
            </a:r>
            <a:r>
              <a:rPr lang="en-US" sz="2000" dirty="0">
                <a:solidFill>
                  <a:schemeClr val="accent1"/>
                </a:solidFill>
              </a:rPr>
              <a:t>: apps/v1</a:t>
            </a:r>
          </a:p>
          <a:p>
            <a:r>
              <a:rPr lang="en-US" sz="2000" b="1" dirty="0">
                <a:solidFill>
                  <a:srgbClr val="FFFF00"/>
                </a:solidFill>
                <a:highlight>
                  <a:srgbClr val="00FF00"/>
                </a:highlight>
              </a:rPr>
              <a:t>kind: Deployment</a:t>
            </a:r>
          </a:p>
          <a:p>
            <a:r>
              <a:rPr lang="en-US" sz="2000" dirty="0">
                <a:solidFill>
                  <a:schemeClr val="accent1"/>
                </a:solidFill>
              </a:rPr>
              <a:t>metadata:</a:t>
            </a:r>
          </a:p>
          <a:p>
            <a:r>
              <a:rPr lang="en-US" sz="2000" dirty="0">
                <a:solidFill>
                  <a:schemeClr val="accent1"/>
                </a:solidFill>
              </a:rPr>
              <a:t>  name: nginx-Deployment</a:t>
            </a:r>
          </a:p>
          <a:p>
            <a:r>
              <a:rPr lang="en-US" sz="2000" dirty="0">
                <a:solidFill>
                  <a:schemeClr val="accent1"/>
                </a:solidFill>
              </a:rPr>
              <a:t>  labels:</a:t>
            </a:r>
          </a:p>
          <a:p>
            <a:r>
              <a:rPr lang="en-US" sz="2000" dirty="0">
                <a:solidFill>
                  <a:schemeClr val="accent1"/>
                </a:solidFill>
              </a:rPr>
              <a:t>    app: nginx</a:t>
            </a:r>
          </a:p>
          <a:p>
            <a:r>
              <a:rPr lang="en-US" sz="2000" dirty="0">
                <a:solidFill>
                  <a:schemeClr val="accent1"/>
                </a:solidFill>
              </a:rPr>
              <a:t>spec:</a:t>
            </a:r>
          </a:p>
          <a:p>
            <a:r>
              <a:rPr lang="en-US" sz="2000" dirty="0">
                <a:solidFill>
                  <a:schemeClr val="accent1"/>
                </a:solidFill>
              </a:rPr>
              <a:t>  </a:t>
            </a:r>
            <a:r>
              <a:rPr lang="en-US" sz="2000" b="1" dirty="0">
                <a:solidFill>
                  <a:schemeClr val="accent1"/>
                </a:solidFill>
                <a:highlight>
                  <a:srgbClr val="00FF00"/>
                </a:highlight>
              </a:rPr>
              <a:t>replicas: 2</a:t>
            </a:r>
          </a:p>
          <a:p>
            <a:r>
              <a:rPr lang="en-US" sz="2000" dirty="0">
                <a:solidFill>
                  <a:schemeClr val="accent1"/>
                </a:solidFill>
              </a:rPr>
              <a:t>  selector:</a:t>
            </a:r>
          </a:p>
          <a:p>
            <a:r>
              <a:rPr lang="en-US" sz="2000" dirty="0">
                <a:solidFill>
                  <a:schemeClr val="accent1"/>
                </a:solidFill>
              </a:rPr>
              <a:t>    </a:t>
            </a:r>
            <a:r>
              <a:rPr lang="en-US" sz="2000" dirty="0" err="1">
                <a:solidFill>
                  <a:schemeClr val="accent1"/>
                </a:solidFill>
              </a:rPr>
              <a:t>matchLabels</a:t>
            </a:r>
            <a:r>
              <a:rPr lang="en-US" sz="2000" dirty="0">
                <a:solidFill>
                  <a:schemeClr val="accent1"/>
                </a:solidFill>
              </a:rPr>
              <a:t>:</a:t>
            </a:r>
          </a:p>
          <a:p>
            <a:r>
              <a:rPr lang="en-US" sz="2000" dirty="0">
                <a:solidFill>
                  <a:schemeClr val="accent1"/>
                </a:solidFill>
              </a:rPr>
              <a:t>      app: nginx</a:t>
            </a:r>
          </a:p>
          <a:p>
            <a:r>
              <a:rPr lang="en-US" sz="2000" dirty="0">
                <a:solidFill>
                  <a:schemeClr val="accent1"/>
                </a:solidFill>
              </a:rPr>
              <a:t>  template:</a:t>
            </a:r>
          </a:p>
          <a:p>
            <a:r>
              <a:rPr lang="en-US" sz="2000" dirty="0">
                <a:solidFill>
                  <a:schemeClr val="accent1"/>
                </a:solidFill>
              </a:rPr>
              <a:t>    metadata:</a:t>
            </a:r>
          </a:p>
          <a:p>
            <a:r>
              <a:rPr lang="en-US" sz="2000" dirty="0">
                <a:solidFill>
                  <a:schemeClr val="accent1"/>
                </a:solidFill>
              </a:rPr>
              <a:t>      labels:</a:t>
            </a:r>
          </a:p>
          <a:p>
            <a:r>
              <a:rPr lang="en-US" sz="2000" dirty="0">
                <a:solidFill>
                  <a:schemeClr val="accent1"/>
                </a:solidFill>
              </a:rPr>
              <a:t>        app: nginx</a:t>
            </a:r>
          </a:p>
          <a:p>
            <a:r>
              <a:rPr lang="en-US" sz="2000" dirty="0">
                <a:solidFill>
                  <a:schemeClr val="accent1"/>
                </a:solidFill>
              </a:rPr>
              <a:t>    spec:</a:t>
            </a:r>
          </a:p>
          <a:p>
            <a:r>
              <a:rPr lang="en-US" sz="2000" dirty="0">
                <a:solidFill>
                  <a:schemeClr val="accent1"/>
                </a:solidFill>
              </a:rPr>
              <a:t>      containers:</a:t>
            </a:r>
          </a:p>
          <a:p>
            <a:r>
              <a:rPr lang="en-US" sz="2000" dirty="0">
                <a:solidFill>
                  <a:schemeClr val="accent1"/>
                </a:solidFill>
              </a:rPr>
              <a:t>      - name: nginx</a:t>
            </a:r>
          </a:p>
          <a:p>
            <a:r>
              <a:rPr lang="en-US" sz="2000" dirty="0">
                <a:solidFill>
                  <a:schemeClr val="accent1"/>
                </a:solidFill>
              </a:rPr>
              <a:t>        image: nginx:1.14.2</a:t>
            </a:r>
          </a:p>
          <a:p>
            <a:r>
              <a:rPr lang="en-US" sz="2000" dirty="0">
                <a:solidFill>
                  <a:schemeClr val="accent1"/>
                </a:solidFill>
              </a:rPr>
              <a:t>        ports:</a:t>
            </a:r>
          </a:p>
          <a:p>
            <a:r>
              <a:rPr lang="en-US" sz="2000" dirty="0">
                <a:solidFill>
                  <a:schemeClr val="accent1"/>
                </a:solidFill>
              </a:rPr>
              <a:t>        - </a:t>
            </a:r>
            <a:r>
              <a:rPr lang="en-US" sz="2000" dirty="0" err="1">
                <a:solidFill>
                  <a:schemeClr val="accent1"/>
                </a:solidFill>
              </a:rPr>
              <a:t>containerPort</a:t>
            </a:r>
            <a:r>
              <a:rPr lang="en-US" sz="2000" dirty="0">
                <a:solidFill>
                  <a:schemeClr val="accent1"/>
                </a:solidFill>
              </a:rPr>
              <a:t>: 80</a:t>
            </a:r>
          </a:p>
        </p:txBody>
      </p:sp>
    </p:spTree>
    <p:extLst>
      <p:ext uri="{BB962C8B-B14F-4D97-AF65-F5344CB8AC3E}">
        <p14:creationId xmlns:p14="http://schemas.microsoft.com/office/powerpoint/2010/main" val="394372498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  <p:sndAc>
          <p:stSnd>
            <p:snd r:embed="rId3" name="wind.wav"/>
          </p:stSnd>
        </p:sndAc>
      </p:transition>
    </mc:Choice>
    <mc:Fallback xmlns="">
      <p:transition spd="slow">
        <p:fade/>
        <p:sndAc>
          <p:stSnd>
            <p:snd r:embed="rId6" name="wind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3.33333E-6 L -1.45833E-6 0.00023 C 0.01133 -0.00764 0.01263 -0.00718 0.02136 -0.01713 C 0.02292 -0.01875 0.02435 -0.02061 0.02565 -0.02292 C 0.02865 -0.02778 0.03138 -0.03311 0.03425 -0.03797 C 0.03594 -0.04121 0.03802 -0.04398 0.03958 -0.04769 C 0.04245 -0.05463 0.04544 -0.06135 0.04818 -0.06852 C 0.04883 -0.07037 0.04948 -0.07246 0.05026 -0.07431 C 0.0513 -0.07639 0.05248 -0.07801 0.05352 -0.07986 C 0.05599 -0.07547 0.05912 -0.07199 0.06094 -0.06667 C 0.0638 -0.05834 0.06745 -0.04005 0.06745 -0.03982 C 0.06771 -0.03681 0.0681 -0.03357 0.06849 -0.03056 C 0.06875 -0.02801 0.06927 -0.02547 0.06953 -0.02292 C 0.07214 0.00046 0.06927 -0.02153 0.07175 -0.00371 C 0.0724 0.01898 0.07214 0.04213 0.07383 0.06481 C 0.07422 0.07014 0.08216 0.09143 0.08347 0.09537 C 0.09831 0.08194 0.08698 0.0956 0.09727 0.0706 C 0.09909 0.0662 0.10235 0.06365 0.10365 0.05902 C 0.10573 0.05301 0.10755 0.04421 0.11133 0.04004 C 0.11211 0.03889 0.11341 0.03889 0.11458 0.03819 C 0.11602 0.03703 0.11732 0.03541 0.11875 0.03426 C 0.12201 0.03171 0.12448 0.03171 0.12839 0.03055 C 0.13594 0.03171 0.14336 0.0324 0.15091 0.03426 C 0.15378 0.03495 0.15951 0.03819 0.15951 0.03842 C 0.16094 0.03935 0.16224 0.04051 0.16354 0.04189 C 0.16823 0.04652 0.16589 0.0456 0.17136 0.04953 C 0.1832 0.0581 0.17383 0.05 0.17982 0.05532 L 0.17865 0.05532 L 0.17982 0.05324 " pathEditMode="relative" rAng="0" ptsTypes="AAAAAAAAAAAAAAAAAAAAAAAAAAAAA">
                                      <p:cBhvr>
                                        <p:cTn id="41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984" y="764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-0.00023 L -2.08333E-7 0.00023 L 0.03464 -0.01597 C 0.04167 -0.01921 0.04505 -0.02176 0.05143 -0.02986 C 0.05456 -0.0338 0.05729 -0.03866 0.0599 -0.04375 C 0.06328 -0.05 0.0668 -0.05625 0.0694 -0.06343 C 0.07175 -0.06945 0.0724 -0.07662 0.07435 -0.0831 C 0.0763 -0.09121 0.07904 -0.09884 0.08125 -0.10671 C 0.08333 -0.12037 0.08529 -0.13426 0.08724 -0.14815 C 0.08893 -0.1581 0.09076 -0.16759 0.09206 -0.17778 C 0.09284 -0.18333 0.09271 -0.18958 0.09323 -0.19537 C 0.09388 -0.2007 0.09479 -0.20602 0.0957 -0.21111 C 0.09531 -0.22246 0.09518 -0.23357 0.09453 -0.24468 C 0.09427 -0.24931 0.09362 -0.25394 0.09323 -0.25833 C 0.09284 -0.26435 0.09258 -0.27037 0.09206 -0.27616 C 0.09258 -0.28658 0.09232 -0.29746 0.09323 -0.30787 C 0.09427 -0.31852 0.09727 -0.3331 0.10052 -0.34329 C 0.10221 -0.34954 0.1043 -0.35556 0.10651 -0.36088 C 0.11068 -0.3713 0.11432 -0.38195 0.11953 -0.39074 C 0.12279 -0.39583 0.12617 -0.40093 0.12917 -0.40648 C 0.13216 -0.41158 0.13464 -0.41736 0.13763 -0.42199 C 0.14323 -0.43148 0.15638 -0.4456 0.16146 -0.44977 C 0.16393 -0.45185 0.16615 -0.4544 0.16875 -0.45556 C 0.17188 -0.45695 0.17526 -0.45695 0.17839 -0.45741 C 0.18112 -0.45695 0.18398 -0.45671 0.18672 -0.45556 C 0.18919 -0.45463 0.19167 -0.45347 0.19401 -0.45185 C 0.19531 -0.45093 0.19609 -0.44838 0.19753 -0.44769 C 0.19948 -0.44699 0.20156 -0.44769 0.20365 -0.44769 " pathEditMode="relative" rAng="0" ptsTypes="AAAAAAAAAAAAAAAAAAAAAAAAAAAA">
                                      <p:cBhvr>
                                        <p:cTn id="43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182" y="-228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9" grpId="0" animBg="1"/>
      <p:bldP spid="10" grpId="0" animBg="1"/>
      <p:bldP spid="1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081ED63-AB69-F987-5BDE-8651E5625099}"/>
              </a:ext>
            </a:extLst>
          </p:cNvPr>
          <p:cNvSpPr/>
          <p:nvPr/>
        </p:nvSpPr>
        <p:spPr>
          <a:xfrm>
            <a:off x="424921" y="1780066"/>
            <a:ext cx="1280160" cy="137106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Master Node 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75BEB8B-9AAE-76B8-F78B-E62A200F4BA5}"/>
              </a:ext>
            </a:extLst>
          </p:cNvPr>
          <p:cNvSpPr/>
          <p:nvPr/>
        </p:nvSpPr>
        <p:spPr>
          <a:xfrm>
            <a:off x="2926078" y="146135"/>
            <a:ext cx="1632858" cy="137106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 err="1"/>
              <a:t>WorkerNode</a:t>
            </a:r>
            <a:r>
              <a:rPr lang="en-US" dirty="0"/>
              <a:t> 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77E7A6D-F4E0-EEB1-9D6B-B5A00E579808}"/>
              </a:ext>
            </a:extLst>
          </p:cNvPr>
          <p:cNvSpPr/>
          <p:nvPr/>
        </p:nvSpPr>
        <p:spPr>
          <a:xfrm>
            <a:off x="2926078" y="1780066"/>
            <a:ext cx="1632858" cy="137106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 err="1"/>
              <a:t>WorkerNode</a:t>
            </a:r>
            <a:r>
              <a:rPr lang="en-US" dirty="0"/>
              <a:t> 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60C14FF-CF81-0011-F770-11099E292214}"/>
              </a:ext>
            </a:extLst>
          </p:cNvPr>
          <p:cNvSpPr/>
          <p:nvPr/>
        </p:nvSpPr>
        <p:spPr>
          <a:xfrm>
            <a:off x="2876713" y="3560436"/>
            <a:ext cx="1632858" cy="137106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 err="1"/>
              <a:t>WorkerNode</a:t>
            </a:r>
            <a:r>
              <a:rPr lang="en-US" dirty="0"/>
              <a:t> 3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5A695CA-F9AB-F125-76F9-4D9B996424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821" y="2890272"/>
            <a:ext cx="609600" cy="59055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CA2D415-1F08-86D5-8B33-FFC5D20DC6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002" y="2913764"/>
            <a:ext cx="609600" cy="59055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2205BC5-37B4-D74D-35FA-B5791F7909E7}"/>
              </a:ext>
            </a:extLst>
          </p:cNvPr>
          <p:cNvSpPr txBox="1"/>
          <p:nvPr/>
        </p:nvSpPr>
        <p:spPr>
          <a:xfrm>
            <a:off x="6909493" y="302359"/>
            <a:ext cx="3080004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chemeClr val="accent1"/>
                </a:solidFill>
              </a:rPr>
              <a:t>apiVersion</a:t>
            </a:r>
            <a:r>
              <a:rPr lang="en-US" sz="2000" dirty="0">
                <a:solidFill>
                  <a:schemeClr val="accent1"/>
                </a:solidFill>
              </a:rPr>
              <a:t>: apps/v1</a:t>
            </a:r>
          </a:p>
          <a:p>
            <a:r>
              <a:rPr lang="en-US" sz="2000" b="1" dirty="0">
                <a:solidFill>
                  <a:srgbClr val="FFFF00"/>
                </a:solidFill>
                <a:highlight>
                  <a:srgbClr val="00FF00"/>
                </a:highlight>
              </a:rPr>
              <a:t>kind: DaemonSet</a:t>
            </a:r>
          </a:p>
          <a:p>
            <a:r>
              <a:rPr lang="en-US" sz="2000" dirty="0">
                <a:solidFill>
                  <a:schemeClr val="accent1"/>
                </a:solidFill>
              </a:rPr>
              <a:t>metadata:</a:t>
            </a:r>
          </a:p>
          <a:p>
            <a:r>
              <a:rPr lang="en-US" sz="2000" dirty="0">
                <a:solidFill>
                  <a:schemeClr val="accent1"/>
                </a:solidFill>
              </a:rPr>
              <a:t>  name: nginx- DaemonSet</a:t>
            </a:r>
          </a:p>
          <a:p>
            <a:r>
              <a:rPr lang="en-US" sz="2000" dirty="0">
                <a:solidFill>
                  <a:schemeClr val="accent1"/>
                </a:solidFill>
              </a:rPr>
              <a:t>  labels:</a:t>
            </a:r>
          </a:p>
          <a:p>
            <a:r>
              <a:rPr lang="en-US" sz="2000" dirty="0">
                <a:solidFill>
                  <a:schemeClr val="accent1"/>
                </a:solidFill>
              </a:rPr>
              <a:t>    app: nginx</a:t>
            </a:r>
          </a:p>
          <a:p>
            <a:r>
              <a:rPr lang="en-US" sz="2000" dirty="0">
                <a:solidFill>
                  <a:schemeClr val="accent1"/>
                </a:solidFill>
              </a:rPr>
              <a:t>spec:</a:t>
            </a:r>
          </a:p>
          <a:p>
            <a:r>
              <a:rPr lang="en-US" sz="2000" dirty="0">
                <a:solidFill>
                  <a:schemeClr val="accent1"/>
                </a:solidFill>
              </a:rPr>
              <a:t>selector:</a:t>
            </a:r>
          </a:p>
          <a:p>
            <a:r>
              <a:rPr lang="en-US" sz="2000" dirty="0">
                <a:solidFill>
                  <a:schemeClr val="accent1"/>
                </a:solidFill>
              </a:rPr>
              <a:t>    </a:t>
            </a:r>
            <a:r>
              <a:rPr lang="en-US" sz="2000" dirty="0" err="1">
                <a:solidFill>
                  <a:schemeClr val="accent1"/>
                </a:solidFill>
              </a:rPr>
              <a:t>matchLabels</a:t>
            </a:r>
            <a:r>
              <a:rPr lang="en-US" sz="2000" dirty="0">
                <a:solidFill>
                  <a:schemeClr val="accent1"/>
                </a:solidFill>
              </a:rPr>
              <a:t>:</a:t>
            </a:r>
          </a:p>
          <a:p>
            <a:r>
              <a:rPr lang="en-US" sz="2000" dirty="0">
                <a:solidFill>
                  <a:schemeClr val="accent1"/>
                </a:solidFill>
              </a:rPr>
              <a:t>      app: nginx</a:t>
            </a:r>
          </a:p>
          <a:p>
            <a:r>
              <a:rPr lang="en-US" sz="2000" dirty="0">
                <a:solidFill>
                  <a:schemeClr val="accent1"/>
                </a:solidFill>
              </a:rPr>
              <a:t>  template:</a:t>
            </a:r>
          </a:p>
          <a:p>
            <a:r>
              <a:rPr lang="en-US" sz="2000" dirty="0">
                <a:solidFill>
                  <a:schemeClr val="accent1"/>
                </a:solidFill>
              </a:rPr>
              <a:t>    metadata:</a:t>
            </a:r>
          </a:p>
          <a:p>
            <a:r>
              <a:rPr lang="en-US" sz="2000" dirty="0">
                <a:solidFill>
                  <a:schemeClr val="accent1"/>
                </a:solidFill>
              </a:rPr>
              <a:t>      labels:</a:t>
            </a:r>
          </a:p>
          <a:p>
            <a:r>
              <a:rPr lang="en-US" sz="2000" dirty="0">
                <a:solidFill>
                  <a:schemeClr val="accent1"/>
                </a:solidFill>
              </a:rPr>
              <a:t>        app: nginx</a:t>
            </a:r>
          </a:p>
          <a:p>
            <a:r>
              <a:rPr lang="en-US" sz="2000" dirty="0">
                <a:solidFill>
                  <a:schemeClr val="accent1"/>
                </a:solidFill>
              </a:rPr>
              <a:t>    spec:</a:t>
            </a:r>
          </a:p>
          <a:p>
            <a:r>
              <a:rPr lang="en-US" sz="2000" dirty="0">
                <a:solidFill>
                  <a:schemeClr val="accent1"/>
                </a:solidFill>
              </a:rPr>
              <a:t>      containers:</a:t>
            </a:r>
          </a:p>
          <a:p>
            <a:r>
              <a:rPr lang="en-US" sz="2000" dirty="0">
                <a:solidFill>
                  <a:schemeClr val="accent1"/>
                </a:solidFill>
              </a:rPr>
              <a:t>      - name: nginx</a:t>
            </a:r>
          </a:p>
          <a:p>
            <a:r>
              <a:rPr lang="en-US" sz="2000" dirty="0">
                <a:solidFill>
                  <a:schemeClr val="accent1"/>
                </a:solidFill>
              </a:rPr>
              <a:t>        image: nginx:1.14.2</a:t>
            </a:r>
          </a:p>
          <a:p>
            <a:r>
              <a:rPr lang="en-US" sz="2000" dirty="0">
                <a:solidFill>
                  <a:schemeClr val="accent1"/>
                </a:solidFill>
              </a:rPr>
              <a:t>        ports:</a:t>
            </a:r>
          </a:p>
          <a:p>
            <a:r>
              <a:rPr lang="en-US" sz="2000" dirty="0">
                <a:solidFill>
                  <a:schemeClr val="accent1"/>
                </a:solidFill>
              </a:rPr>
              <a:t>        - </a:t>
            </a:r>
            <a:r>
              <a:rPr lang="en-US" sz="2000" dirty="0" err="1">
                <a:solidFill>
                  <a:schemeClr val="accent1"/>
                </a:solidFill>
              </a:rPr>
              <a:t>containerPort</a:t>
            </a:r>
            <a:r>
              <a:rPr lang="en-US" sz="2000" dirty="0">
                <a:solidFill>
                  <a:schemeClr val="accent1"/>
                </a:solidFill>
              </a:rPr>
              <a:t>: 80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3C6197-B036-3053-29A1-FB37B1FEF2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21" y="2774447"/>
            <a:ext cx="822201" cy="8222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C7FDF98-42C8-0FDA-CB55-1A48FFE8BC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821" y="2890272"/>
            <a:ext cx="609600" cy="59055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7871709-8172-EC7A-1CC3-BE91AE9655AD}"/>
              </a:ext>
            </a:extLst>
          </p:cNvPr>
          <p:cNvSpPr/>
          <p:nvPr/>
        </p:nvSpPr>
        <p:spPr>
          <a:xfrm>
            <a:off x="2866535" y="5149796"/>
            <a:ext cx="1632858" cy="137106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 err="1"/>
              <a:t>WorkerNode</a:t>
            </a:r>
            <a:r>
              <a:rPr lang="en-US" dirty="0"/>
              <a:t> 4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776BFB5-F9D2-3A11-58BB-540C2B10F4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9413" y="5194367"/>
            <a:ext cx="663094" cy="642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903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2.22222E-6 L 4.375E-6 0.00023 C 0.00885 -0.00903 0.01796 -0.01736 0.02669 -0.02662 C 0.04401 -0.04514 0.03086 -0.03611 0.04388 -0.04375 C 0.06601 -0.0382 0.08854 -0.03611 0.11028 -0.02662 C 0.11979 -0.02269 0.12799 -0.01158 0.13711 -0.00394 C 0.14414 0.00231 0.14231 0.00069 0.15104 0.01319 C 0.15351 0.0169 0.15586 0.02129 0.15846 0.02477 C 0.16158 0.02893 0.1651 0.03171 0.16809 0.03611 C 0.17057 0.04004 0.17226 0.04514 0.17461 0.04953 C 0.1763 0.05278 0.17799 0.05602 0.17981 0.05903 C 0.18203 0.06227 0.18424 0.06528 0.18632 0.06852 C 0.18815 0.07153 0.18997 0.07477 0.19153 0.07801 C 0.19401 0.08264 0.19648 0.09004 0.19817 0.09514 C 0.20247 0.10995 0.20234 0.10486 0.20234 0.1125 L 0.19817 0.10856 " pathEditMode="relative" rAng="0" ptsTypes="AAAAAAAAAAAAAAAA">
                                      <p:cBhvr>
                                        <p:cTn id="28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117" y="3426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-2.59259E-6 L -3.125E-6 0.00023 C 0.00131 -0.00509 0.00248 -0.01065 0.00417 -0.01528 C 0.01667 -0.04815 0.02019 -0.05139 0.03633 -0.08009 C 0.0392 -0.08518 0.0418 -0.09097 0.04493 -0.09537 C 0.05547 -0.11065 0.05938 -0.11782 0.07188 -0.12963 C 0.07839 -0.13611 0.08542 -0.14051 0.09219 -0.14699 C 0.09935 -0.15393 0.10599 -0.16319 0.11341 -0.16967 C 0.11628 -0.17222 0.11901 -0.17569 0.12201 -0.17731 C 0.12552 -0.1794 0.12917 -0.18009 0.13269 -0.18125 C 0.13985 -0.18333 0.15417 -0.1868 0.15417 -0.18657 C 0.15769 -0.18634 0.16133 -0.18634 0.16485 -0.18495 C 0.17318 -0.18194 0.16745 -0.18194 0.17344 -0.17731 C 0.17474 -0.17639 0.17631 -0.17615 0.17774 -0.17546 C 0.17956 -0.17361 0.18125 -0.17153 0.18308 -0.16967 C 0.1862 -0.16666 0.18789 -0.1662 0.19063 -0.16203 C 0.19479 -0.15602 0.19206 -0.15648 0.19493 -0.15648 " pathEditMode="relative" rAng="0" ptsTypes="AAAAAAAAAAAAAAAAA">
                                      <p:cBhvr>
                                        <p:cTn id="30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740" y="-9329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2.22222E-6 L -4.16667E-7 0.00046 C 0.02435 -0.14074 0.00091 -0.01297 0.02565 -0.13125 C 0.03594 -0.18033 0.03438 -0.18889 0.04818 -0.22847 C 0.05534 -0.24884 0.05716 -0.2463 0.06641 -0.26273 C 0.06914 -0.26736 0.07122 -0.27315 0.07396 -0.27801 C 0.08151 -0.29144 0.0974 -0.3125 0.10391 -0.32176 C 0.10716 -0.32616 0.11068 -0.32986 0.11354 -0.33519 C 0.12057 -0.34746 0.12943 -0.36459 0.13802 -0.3713 C 0.14219 -0.37431 0.15039 -0.38079 0.1543 -0.38264 C 0.15781 -0.38449 0.16484 -0.38634 0.16484 -0.38611 C 0.19466 -0.38449 0.18372 -0.38773 0.19818 -0.38264 " pathEditMode="relative" rAng="0" ptsTypes="AAAAAAAAAAAA">
                                      <p:cBhvr>
                                        <p:cTn id="32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909" y="-1928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0143 -0.35417 L -0.20143 -0.35394 C -0.19649 -0.30926 -0.19492 -0.29283 -0.18646 -0.2419 C -0.1836 -0.22454 -0.17149 -0.1544 -0.16289 -0.12755 C -0.15834 -0.11343 -0.14154 -0.08565 -0.13724 -0.07801 C -0.12904 -0.06343 -0.11862 -0.04445 -0.10938 -0.0345 C -0.10404 -0.02871 -0.09844 -0.02362 -0.09323 -0.01737 C -0.09011 -0.01343 -0.08776 -0.00787 -0.08477 -0.00371 C -0.07865 0.00416 -0.07552 0.00463 -0.06862 0.00949 C -0.05638 0.01828 -0.06589 0.01342 -0.05143 0.01921 C -0.04584 0.01713 -0.03998 0.0162 -0.03438 0.01342 C -0.03203 0.01226 -0.03021 0.00902 -0.02787 0.00763 C -0.02552 0.00625 -0.02292 0.00648 -0.02044 0.00578 C -0.01862 0.00532 -0.0168 0.00439 -0.01511 0.00393 C -0.01289 0.00324 -0.01081 0.00254 -0.0086 0.00185 C -0.00182 -0.00024 -0.00547 4.44444E-6 1.875E-6 4.44444E-6 " pathEditMode="relative" rAng="0" ptsTypes="AAAAAAAAAAAAAAAA">
                                      <p:cBhvr>
                                        <p:cTn id="40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065" y="1865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9" grpId="0" animBg="1"/>
      <p:bldP spid="10" grpId="0" animBg="1"/>
      <p:bldP spid="16" grpId="0"/>
      <p:bldP spid="6" grpId="0" animBg="1"/>
      <p:bldP spid="6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44027A7-4628-445B-9C88-E46BCC181BA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solidFill>
              <a:srgbClr val="FF0000"/>
            </a:solidFill>
            <a:prstDash val="lgDash"/>
          </a:ln>
          <a:effectLst>
            <a:glow rad="228600">
              <a:schemeClr val="accent4">
                <a:satMod val="175000"/>
                <a:alpha val="40000"/>
              </a:schemeClr>
            </a:glow>
            <a:innerShdw blurRad="114300">
              <a:prstClr val="black"/>
            </a:inn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E9A936-38D7-2994-A395-BA6F2B53CCA1}"/>
              </a:ext>
            </a:extLst>
          </p:cNvPr>
          <p:cNvSpPr txBox="1"/>
          <p:nvPr/>
        </p:nvSpPr>
        <p:spPr>
          <a:xfrm>
            <a:off x="332664" y="576191"/>
            <a:ext cx="1034268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/>
                </a:solidFill>
              </a:rPr>
              <a:t>Daemonset is a resource object in Kubernetes that provides declarative updates to applications. </a:t>
            </a:r>
          </a:p>
          <a:p>
            <a:endParaRPr lang="en-US" sz="3200" dirty="0">
              <a:solidFill>
                <a:schemeClr val="accent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BCA382C-DC17-83EE-8EF7-0CAC5794AFDC}"/>
              </a:ext>
            </a:extLst>
          </p:cNvPr>
          <p:cNvSpPr txBox="1"/>
          <p:nvPr/>
        </p:nvSpPr>
        <p:spPr>
          <a:xfrm>
            <a:off x="332664" y="1913177"/>
            <a:ext cx="1011936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/>
                </a:solidFill>
              </a:rPr>
              <a:t>We instruct Kubernetes system through objects that how we want our cluster’s workload to look</a:t>
            </a:r>
            <a:r>
              <a:rPr lang="en-US" dirty="0"/>
              <a:t>. 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FB61775-5293-917F-4964-06BCAA899748}"/>
              </a:ext>
            </a:extLst>
          </p:cNvPr>
          <p:cNvSpPr/>
          <p:nvPr/>
        </p:nvSpPr>
        <p:spPr>
          <a:xfrm>
            <a:off x="7006768" y="1996043"/>
            <a:ext cx="1270000" cy="482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68CA736-5DD1-404A-9DA0-E88C16DEACCF}"/>
              </a:ext>
            </a:extLst>
          </p:cNvPr>
          <p:cNvSpPr/>
          <p:nvPr/>
        </p:nvSpPr>
        <p:spPr>
          <a:xfrm>
            <a:off x="332664" y="587966"/>
            <a:ext cx="5323550" cy="482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C33A0E-5DCB-1627-041F-88F4584EA153}"/>
              </a:ext>
            </a:extLst>
          </p:cNvPr>
          <p:cNvSpPr txBox="1"/>
          <p:nvPr/>
        </p:nvSpPr>
        <p:spPr>
          <a:xfrm>
            <a:off x="332664" y="3357637"/>
            <a:ext cx="101193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/>
                </a:solidFill>
              </a:rPr>
              <a:t>Daemonset is the part of Controller like Deployment.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6C4F25E-5FB9-482E-A2E2-E999835BEC01}"/>
              </a:ext>
            </a:extLst>
          </p:cNvPr>
          <p:cNvSpPr/>
          <p:nvPr/>
        </p:nvSpPr>
        <p:spPr>
          <a:xfrm>
            <a:off x="332664" y="1128999"/>
            <a:ext cx="1930400" cy="482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80799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4600"/>
                            </p:stCondLst>
                            <p:childTnLst>
                              <p:par>
                                <p:cTn id="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450"/>
                            </p:stCondLst>
                            <p:childTnLst>
                              <p:par>
                                <p:cTn id="21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3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/>
      <p:bldP spid="4" grpId="0" animBg="1"/>
      <p:bldP spid="5" grpId="0" animBg="1"/>
      <p:bldP spid="6" grpId="0"/>
      <p:bldP spid="1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188413D8-407B-487F-8024-98015BE33EEA}"/>
              </a:ext>
            </a:extLst>
          </p:cNvPr>
          <p:cNvSpPr/>
          <p:nvPr/>
        </p:nvSpPr>
        <p:spPr>
          <a:xfrm>
            <a:off x="10048" y="931851"/>
            <a:ext cx="4783317" cy="43030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2A8D5C7-DFFA-4D28-8323-095C59E4549D}"/>
              </a:ext>
            </a:extLst>
          </p:cNvPr>
          <p:cNvSpPr/>
          <p:nvPr/>
        </p:nvSpPr>
        <p:spPr>
          <a:xfrm>
            <a:off x="11490960" y="6075680"/>
            <a:ext cx="701040" cy="7823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3ADD612-9B0B-4B76-B8DF-0E40214B2F64}"/>
              </a:ext>
            </a:extLst>
          </p:cNvPr>
          <p:cNvGrpSpPr/>
          <p:nvPr/>
        </p:nvGrpSpPr>
        <p:grpSpPr>
          <a:xfrm>
            <a:off x="5337066" y="225428"/>
            <a:ext cx="6905537" cy="5020665"/>
            <a:chOff x="616871" y="1049598"/>
            <a:chExt cx="2828621" cy="1985765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89FA0333-4130-4975-99DE-250207B2EC8F}"/>
                </a:ext>
              </a:extLst>
            </p:cNvPr>
            <p:cNvSpPr/>
            <p:nvPr/>
          </p:nvSpPr>
          <p:spPr>
            <a:xfrm>
              <a:off x="619696" y="1388812"/>
              <a:ext cx="2825796" cy="16465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EC5A2D6-346A-4FF3-BB75-269CC41654A4}"/>
                </a:ext>
              </a:extLst>
            </p:cNvPr>
            <p:cNvSpPr/>
            <p:nvPr/>
          </p:nvSpPr>
          <p:spPr>
            <a:xfrm>
              <a:off x="616871" y="1049598"/>
              <a:ext cx="1642625" cy="27829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Worker node 1 / VM</a:t>
              </a:r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FB7CFCD9-2D92-4D36-AD75-28C1D9C31E4E}"/>
              </a:ext>
            </a:extLst>
          </p:cNvPr>
          <p:cNvSpPr/>
          <p:nvPr/>
        </p:nvSpPr>
        <p:spPr>
          <a:xfrm>
            <a:off x="5978546" y="2950561"/>
            <a:ext cx="1738993" cy="58214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hlinkClick r:id="" action="ppaction://noaction"/>
              </a:rPr>
              <a:t>Kube-Proxy</a:t>
            </a:r>
            <a:endParaRPr lang="en-US" sz="24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085F000-6398-407E-AB12-0692E616AA27}"/>
              </a:ext>
            </a:extLst>
          </p:cNvPr>
          <p:cNvSpPr/>
          <p:nvPr/>
        </p:nvSpPr>
        <p:spPr>
          <a:xfrm>
            <a:off x="5999898" y="1652657"/>
            <a:ext cx="1717641" cy="58214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hlinkClick r:id="" action="ppaction://noaction"/>
              </a:rPr>
              <a:t>Kubelet</a:t>
            </a:r>
            <a:endParaRPr lang="en-US" sz="2400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846F76B-11C8-49BB-8911-212D3719F5BA}"/>
              </a:ext>
            </a:extLst>
          </p:cNvPr>
          <p:cNvSpPr/>
          <p:nvPr/>
        </p:nvSpPr>
        <p:spPr>
          <a:xfrm>
            <a:off x="5337069" y="4805667"/>
            <a:ext cx="6898639" cy="4284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CentOS 9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6146DE8-4540-494B-81EC-78A1E6788F18}"/>
              </a:ext>
            </a:extLst>
          </p:cNvPr>
          <p:cNvSpPr/>
          <p:nvPr/>
        </p:nvSpPr>
        <p:spPr>
          <a:xfrm>
            <a:off x="5337069" y="4521158"/>
            <a:ext cx="6898639" cy="2845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Docker Engine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04BC01B-8477-4019-8C75-1019073A0B30}"/>
              </a:ext>
            </a:extLst>
          </p:cNvPr>
          <p:cNvSpPr/>
          <p:nvPr/>
        </p:nvSpPr>
        <p:spPr>
          <a:xfrm>
            <a:off x="5337069" y="4236978"/>
            <a:ext cx="6898639" cy="2845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Kubernetes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4" name="Content Placeholder 18" descr="Laptop Computer">
                <a:extLst>
                  <a:ext uri="{FF2B5EF4-FFF2-40B4-BE49-F238E27FC236}">
                    <a16:creationId xmlns:a16="http://schemas.microsoft.com/office/drawing/2014/main" id="{F1B580DD-F644-498A-8206-18AA8F036137}"/>
                  </a:ext>
                </a:extLst>
              </p:cNvPr>
              <p:cNvGraphicFramePr>
                <a:graphicFrameLocks noGrp="1" noChangeAspect="1"/>
              </p:cNvGraphicFramePr>
              <p:nvPr>
                <p:ph idx="1"/>
              </p:nvPr>
            </p:nvGraphicFramePr>
            <p:xfrm>
              <a:off x="1685073" y="5188102"/>
              <a:ext cx="2162840" cy="1649377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2162840" cy="1649377"/>
                    </a:xfrm>
                    <a:prstGeom prst="rect">
                      <a:avLst/>
                    </a:prstGeom>
                  </am3d:spPr>
                  <am3d:camera>
                    <am3d:pos x="0" y="0" z="6542252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145800" d="1000000"/>
                    <am3d:preTrans dx="-543" dy="-12469323" dz="2456953"/>
                    <am3d:scale>
                      <am3d:sx n="1000000" d="1000000"/>
                      <am3d:sy n="1000000" d="1000000"/>
                      <am3d:sz n="1000000" d="1000000"/>
                    </am3d:scale>
                    <am3d:rot ax="542388" ay="246599" az="39197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256758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4" name="Content Placeholder 18" descr="Laptop Computer">
                <a:extLst>
                  <a:ext uri="{FF2B5EF4-FFF2-40B4-BE49-F238E27FC236}">
                    <a16:creationId xmlns:a16="http://schemas.microsoft.com/office/drawing/2014/main" id="{F1B580DD-F644-498A-8206-18AA8F03613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85073" y="5188102"/>
                <a:ext cx="2162840" cy="1649377"/>
              </a:xfrm>
              <a:prstGeom prst="rect">
                <a:avLst/>
              </a:prstGeom>
            </p:spPr>
          </p:pic>
        </mc:Fallback>
      </mc:AlternateContent>
      <p:sp>
        <p:nvSpPr>
          <p:cNvPr id="36" name="Rectangle 35">
            <a:extLst>
              <a:ext uri="{FF2B5EF4-FFF2-40B4-BE49-F238E27FC236}">
                <a16:creationId xmlns:a16="http://schemas.microsoft.com/office/drawing/2014/main" id="{F1D49E55-DEE8-4CCC-8A79-1B927847DD24}"/>
              </a:ext>
            </a:extLst>
          </p:cNvPr>
          <p:cNvSpPr/>
          <p:nvPr/>
        </p:nvSpPr>
        <p:spPr>
          <a:xfrm>
            <a:off x="79504" y="1500913"/>
            <a:ext cx="1420741" cy="62048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Schedular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EC088E3-171B-4432-898C-2F32CCF25E55}"/>
              </a:ext>
            </a:extLst>
          </p:cNvPr>
          <p:cNvSpPr/>
          <p:nvPr/>
        </p:nvSpPr>
        <p:spPr>
          <a:xfrm>
            <a:off x="2980343" y="1869638"/>
            <a:ext cx="1406367" cy="116192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API Server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E740782-1A4A-4047-8114-8BEEC3D4A290}"/>
              </a:ext>
            </a:extLst>
          </p:cNvPr>
          <p:cNvSpPr/>
          <p:nvPr/>
        </p:nvSpPr>
        <p:spPr>
          <a:xfrm>
            <a:off x="77763" y="3385828"/>
            <a:ext cx="1424223" cy="52380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Controller</a:t>
            </a:r>
          </a:p>
        </p:txBody>
      </p:sp>
      <p:sp>
        <p:nvSpPr>
          <p:cNvPr id="39" name="Cylinder 38">
            <a:extLst>
              <a:ext uri="{FF2B5EF4-FFF2-40B4-BE49-F238E27FC236}">
                <a16:creationId xmlns:a16="http://schemas.microsoft.com/office/drawing/2014/main" id="{0B6467F2-173E-42BD-9E0A-7900C825F272}"/>
              </a:ext>
            </a:extLst>
          </p:cNvPr>
          <p:cNvSpPr/>
          <p:nvPr/>
        </p:nvSpPr>
        <p:spPr>
          <a:xfrm>
            <a:off x="124541" y="2324407"/>
            <a:ext cx="1043992" cy="822707"/>
          </a:xfrm>
          <a:prstGeom prst="ca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33" dirty="0"/>
              <a:t>Etcd </a:t>
            </a:r>
            <a:r>
              <a:rPr lang="en-US" sz="1600" dirty="0"/>
              <a:t>Database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1CDE7DA1-164D-4A91-9BD0-006907BB2973}"/>
              </a:ext>
            </a:extLst>
          </p:cNvPr>
          <p:cNvSpPr/>
          <p:nvPr/>
        </p:nvSpPr>
        <p:spPr>
          <a:xfrm>
            <a:off x="-1" y="441234"/>
            <a:ext cx="3939052" cy="4906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Master node 1 / VM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551FB38D-0733-4E4F-BFFC-083264D0B148}"/>
              </a:ext>
            </a:extLst>
          </p:cNvPr>
          <p:cNvSpPr/>
          <p:nvPr/>
        </p:nvSpPr>
        <p:spPr>
          <a:xfrm>
            <a:off x="10049" y="4795946"/>
            <a:ext cx="4793367" cy="4284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CentOS 9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3D4B7E5B-0498-4D99-8519-C6083074957C}"/>
              </a:ext>
            </a:extLst>
          </p:cNvPr>
          <p:cNvSpPr/>
          <p:nvPr/>
        </p:nvSpPr>
        <p:spPr>
          <a:xfrm>
            <a:off x="10049" y="4511436"/>
            <a:ext cx="4793367" cy="2845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Docker Engine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FB63C94F-61F3-4DA0-B8A3-4E978C173617}"/>
              </a:ext>
            </a:extLst>
          </p:cNvPr>
          <p:cNvSpPr/>
          <p:nvPr/>
        </p:nvSpPr>
        <p:spPr>
          <a:xfrm>
            <a:off x="10049" y="4227256"/>
            <a:ext cx="4793367" cy="2845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Kubernetes</a:t>
            </a:r>
          </a:p>
        </p:txBody>
      </p:sp>
      <p:sp>
        <p:nvSpPr>
          <p:cNvPr id="55" name="Arrow: Up-Down 54">
            <a:extLst>
              <a:ext uri="{FF2B5EF4-FFF2-40B4-BE49-F238E27FC236}">
                <a16:creationId xmlns:a16="http://schemas.microsoft.com/office/drawing/2014/main" id="{91FF1A48-01FF-4AE9-BCB9-278982ACF874}"/>
              </a:ext>
            </a:extLst>
          </p:cNvPr>
          <p:cNvSpPr/>
          <p:nvPr/>
        </p:nvSpPr>
        <p:spPr>
          <a:xfrm rot="199390">
            <a:off x="3529210" y="3010479"/>
            <a:ext cx="247431" cy="2466181"/>
          </a:xfrm>
          <a:prstGeom prst="up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D6030B76-1735-407F-8E86-42AF12FB412D}"/>
              </a:ext>
            </a:extLst>
          </p:cNvPr>
          <p:cNvSpPr/>
          <p:nvPr/>
        </p:nvSpPr>
        <p:spPr>
          <a:xfrm>
            <a:off x="9571565" y="1511405"/>
            <a:ext cx="1919395" cy="73610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POD 1</a:t>
            </a:r>
          </a:p>
          <a:p>
            <a:pPr algn="ctr"/>
            <a:r>
              <a:rPr lang="en-US" sz="2400" dirty="0"/>
              <a:t>C: </a:t>
            </a:r>
            <a:r>
              <a:rPr lang="en-US" sz="2400" dirty="0" err="1"/>
              <a:t>webapp1</a:t>
            </a:r>
            <a:endParaRPr lang="en-US" sz="2400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04093BDF-1304-4021-825B-E406C7E0F354}"/>
              </a:ext>
            </a:extLst>
          </p:cNvPr>
          <p:cNvSpPr/>
          <p:nvPr/>
        </p:nvSpPr>
        <p:spPr>
          <a:xfrm>
            <a:off x="9571565" y="2849755"/>
            <a:ext cx="1919395" cy="73610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POD 2</a:t>
            </a:r>
          </a:p>
          <a:p>
            <a:pPr algn="ctr"/>
            <a:r>
              <a:rPr lang="en-US" sz="2400" dirty="0"/>
              <a:t>C: </a:t>
            </a:r>
            <a:r>
              <a:rPr lang="en-US" sz="2400" dirty="0" err="1"/>
              <a:t>database1</a:t>
            </a:r>
            <a:endParaRPr lang="en-US" sz="2400" dirty="0"/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D3B4E803-914E-4B72-A9B0-009C3F67B78A}"/>
              </a:ext>
            </a:extLst>
          </p:cNvPr>
          <p:cNvSpPr/>
          <p:nvPr/>
        </p:nvSpPr>
        <p:spPr>
          <a:xfrm>
            <a:off x="7717540" y="1820043"/>
            <a:ext cx="1833224" cy="306517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3" name="Arrow: Right 42">
            <a:extLst>
              <a:ext uri="{FF2B5EF4-FFF2-40B4-BE49-F238E27FC236}">
                <a16:creationId xmlns:a16="http://schemas.microsoft.com/office/drawing/2014/main" id="{761E4C31-44C9-408D-AC8D-4C9DAC99D4C2}"/>
              </a:ext>
            </a:extLst>
          </p:cNvPr>
          <p:cNvSpPr/>
          <p:nvPr/>
        </p:nvSpPr>
        <p:spPr>
          <a:xfrm>
            <a:off x="7726624" y="3119894"/>
            <a:ext cx="1833224" cy="306517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6" name="Arrow: Right 45">
            <a:extLst>
              <a:ext uri="{FF2B5EF4-FFF2-40B4-BE49-F238E27FC236}">
                <a16:creationId xmlns:a16="http://schemas.microsoft.com/office/drawing/2014/main" id="{2ABBE644-3714-4591-994B-1F51712947FB}"/>
              </a:ext>
            </a:extLst>
          </p:cNvPr>
          <p:cNvSpPr/>
          <p:nvPr/>
        </p:nvSpPr>
        <p:spPr>
          <a:xfrm rot="20736368">
            <a:off x="4356339" y="2001852"/>
            <a:ext cx="1682548" cy="306517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7" name="Arrow: Right 46">
            <a:extLst>
              <a:ext uri="{FF2B5EF4-FFF2-40B4-BE49-F238E27FC236}">
                <a16:creationId xmlns:a16="http://schemas.microsoft.com/office/drawing/2014/main" id="{53C2FF7B-26BF-4D8D-BD18-D295BC310A96}"/>
              </a:ext>
            </a:extLst>
          </p:cNvPr>
          <p:cNvSpPr/>
          <p:nvPr/>
        </p:nvSpPr>
        <p:spPr>
          <a:xfrm rot="455399">
            <a:off x="4359024" y="2876936"/>
            <a:ext cx="1625619" cy="306517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" name="Arrow: Bent 2">
            <a:extLst>
              <a:ext uri="{FF2B5EF4-FFF2-40B4-BE49-F238E27FC236}">
                <a16:creationId xmlns:a16="http://schemas.microsoft.com/office/drawing/2014/main" id="{4FBC3DBD-5009-44BF-9E7A-3492E2979CA5}"/>
              </a:ext>
            </a:extLst>
          </p:cNvPr>
          <p:cNvSpPr/>
          <p:nvPr/>
        </p:nvSpPr>
        <p:spPr>
          <a:xfrm flipH="1" flipV="1">
            <a:off x="4344648" y="2234799"/>
            <a:ext cx="2564152" cy="399605"/>
          </a:xfrm>
          <a:prstGeom prst="ben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49" name="Arrow: Right 48">
            <a:extLst>
              <a:ext uri="{FF2B5EF4-FFF2-40B4-BE49-F238E27FC236}">
                <a16:creationId xmlns:a16="http://schemas.microsoft.com/office/drawing/2014/main" id="{7D995895-6299-468D-A193-9369C324BE23}"/>
              </a:ext>
            </a:extLst>
          </p:cNvPr>
          <p:cNvSpPr/>
          <p:nvPr/>
        </p:nvSpPr>
        <p:spPr>
          <a:xfrm rot="1098028">
            <a:off x="1478839" y="2090083"/>
            <a:ext cx="1545711" cy="204492"/>
          </a:xfrm>
          <a:prstGeom prst="rightArrow">
            <a:avLst>
              <a:gd name="adj1" fmla="val 70774"/>
              <a:gd name="adj2" fmla="val 50000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50" name="Arrow: Right 49">
            <a:extLst>
              <a:ext uri="{FF2B5EF4-FFF2-40B4-BE49-F238E27FC236}">
                <a16:creationId xmlns:a16="http://schemas.microsoft.com/office/drawing/2014/main" id="{5D96D067-E534-4E9F-8E00-650607449180}"/>
              </a:ext>
            </a:extLst>
          </p:cNvPr>
          <p:cNvSpPr/>
          <p:nvPr/>
        </p:nvSpPr>
        <p:spPr>
          <a:xfrm rot="1028853" flipH="1">
            <a:off x="1461147" y="1733871"/>
            <a:ext cx="1555301" cy="306517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51" name="Arrow: Right 50">
            <a:extLst>
              <a:ext uri="{FF2B5EF4-FFF2-40B4-BE49-F238E27FC236}">
                <a16:creationId xmlns:a16="http://schemas.microsoft.com/office/drawing/2014/main" id="{309C0DCD-A8C4-4421-9320-ED4D284A1030}"/>
              </a:ext>
            </a:extLst>
          </p:cNvPr>
          <p:cNvSpPr/>
          <p:nvPr/>
        </p:nvSpPr>
        <p:spPr>
          <a:xfrm rot="176112">
            <a:off x="1172553" y="2468642"/>
            <a:ext cx="1853948" cy="204492"/>
          </a:xfrm>
          <a:prstGeom prst="rightArrow">
            <a:avLst>
              <a:gd name="adj1" fmla="val 70774"/>
              <a:gd name="adj2" fmla="val 5000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62" name="Arrow: Right 61">
            <a:extLst>
              <a:ext uri="{FF2B5EF4-FFF2-40B4-BE49-F238E27FC236}">
                <a16:creationId xmlns:a16="http://schemas.microsoft.com/office/drawing/2014/main" id="{1AAD574C-21C0-4BBD-B113-DCAE7CE9F1FC}"/>
              </a:ext>
            </a:extLst>
          </p:cNvPr>
          <p:cNvSpPr/>
          <p:nvPr/>
        </p:nvSpPr>
        <p:spPr>
          <a:xfrm flipH="1">
            <a:off x="1168532" y="2690456"/>
            <a:ext cx="1849035" cy="306517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63" name="Arrow: Right 62">
            <a:extLst>
              <a:ext uri="{FF2B5EF4-FFF2-40B4-BE49-F238E27FC236}">
                <a16:creationId xmlns:a16="http://schemas.microsoft.com/office/drawing/2014/main" id="{992EE632-DB35-4DE0-904B-4B687324206A}"/>
              </a:ext>
            </a:extLst>
          </p:cNvPr>
          <p:cNvSpPr/>
          <p:nvPr/>
        </p:nvSpPr>
        <p:spPr>
          <a:xfrm rot="20458264" flipH="1">
            <a:off x="1447989" y="3132766"/>
            <a:ext cx="1667244" cy="306517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DB1C0CE-1247-42A8-B8E5-18BCD411530E}"/>
              </a:ext>
            </a:extLst>
          </p:cNvPr>
          <p:cNvSpPr/>
          <p:nvPr/>
        </p:nvSpPr>
        <p:spPr>
          <a:xfrm>
            <a:off x="77763" y="3385828"/>
            <a:ext cx="1408060" cy="54697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Arrow: Right 63">
            <a:extLst>
              <a:ext uri="{FF2B5EF4-FFF2-40B4-BE49-F238E27FC236}">
                <a16:creationId xmlns:a16="http://schemas.microsoft.com/office/drawing/2014/main" id="{7A52BFB0-A1FA-44A9-BB0C-CF52542E66D2}"/>
              </a:ext>
            </a:extLst>
          </p:cNvPr>
          <p:cNvSpPr/>
          <p:nvPr/>
        </p:nvSpPr>
        <p:spPr>
          <a:xfrm rot="20380307">
            <a:off x="1402102" y="3323626"/>
            <a:ext cx="2184441" cy="204492"/>
          </a:xfrm>
          <a:prstGeom prst="rightArrow">
            <a:avLst>
              <a:gd name="adj1" fmla="val 70774"/>
              <a:gd name="adj2" fmla="val 50000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541756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repeatCount="4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44027A7-4628-445B-9C88-E46BCC181BA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solidFill>
              <a:srgbClr val="FF0000"/>
            </a:solidFill>
            <a:prstDash val="lgDash"/>
          </a:ln>
          <a:effectLst>
            <a:glow rad="228600">
              <a:schemeClr val="accent4">
                <a:satMod val="175000"/>
                <a:alpha val="40000"/>
              </a:schemeClr>
            </a:glow>
            <a:innerShdw blurRad="114300">
              <a:prstClr val="black"/>
            </a:inn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5E0640-272B-4288-ADAD-9046D41BE07A}"/>
              </a:ext>
            </a:extLst>
          </p:cNvPr>
          <p:cNvSpPr txBox="1"/>
          <p:nvPr/>
        </p:nvSpPr>
        <p:spPr>
          <a:xfrm>
            <a:off x="463296" y="1903849"/>
            <a:ext cx="1011936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/>
                </a:solidFill>
              </a:rPr>
              <a:t>We instruct Kubernetes system through objects that how we want our cluster’s workload to look</a:t>
            </a:r>
            <a:r>
              <a:rPr lang="en-US" sz="3200" dirty="0"/>
              <a:t>. 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7E89C79-128F-4224-BEF9-338A8DE3AB0D}"/>
              </a:ext>
            </a:extLst>
          </p:cNvPr>
          <p:cNvSpPr txBox="1"/>
          <p:nvPr/>
        </p:nvSpPr>
        <p:spPr>
          <a:xfrm>
            <a:off x="463295" y="618548"/>
            <a:ext cx="1150228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/>
                </a:solidFill>
              </a:rPr>
              <a:t>Daemonset is a resource object in Kubernetes that provides declarative updates to applications.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E6A318-0FF1-44CF-BD34-34562433642B}"/>
              </a:ext>
            </a:extLst>
          </p:cNvPr>
          <p:cNvSpPr txBox="1"/>
          <p:nvPr/>
        </p:nvSpPr>
        <p:spPr>
          <a:xfrm>
            <a:off x="463296" y="4139119"/>
            <a:ext cx="1011936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/>
                </a:solidFill>
              </a:rPr>
              <a:t>Once the object created, our controller checks the desired &amp; current state.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144CA11-1220-42D4-87DA-B3BD521730AF}"/>
              </a:ext>
            </a:extLst>
          </p:cNvPr>
          <p:cNvSpPr txBox="1"/>
          <p:nvPr/>
        </p:nvSpPr>
        <p:spPr>
          <a:xfrm>
            <a:off x="463296" y="3161607"/>
            <a:ext cx="90203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/>
                </a:solidFill>
              </a:rPr>
              <a:t>Daemonset is the part of Controller like Deployment.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9374255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44027A7-4628-445B-9C88-E46BCC181BAD}"/>
              </a:ext>
            </a:extLst>
          </p:cNvPr>
          <p:cNvSpPr/>
          <p:nvPr/>
        </p:nvSpPr>
        <p:spPr>
          <a:xfrm>
            <a:off x="-42863" y="0"/>
            <a:ext cx="12234863" cy="6858000"/>
          </a:xfrm>
          <a:prstGeom prst="rect">
            <a:avLst/>
          </a:prstGeom>
          <a:ln>
            <a:solidFill>
              <a:srgbClr val="FF0000"/>
            </a:solidFill>
            <a:prstDash val="lgDash"/>
          </a:ln>
          <a:effectLst>
            <a:glow rad="228600">
              <a:schemeClr val="accent4">
                <a:satMod val="175000"/>
                <a:alpha val="40000"/>
              </a:schemeClr>
            </a:glow>
            <a:innerShdw blurRad="114300">
              <a:prstClr val="black"/>
            </a:inn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5E0640-272B-4288-ADAD-9046D41BE07A}"/>
              </a:ext>
            </a:extLst>
          </p:cNvPr>
          <p:cNvSpPr txBox="1"/>
          <p:nvPr/>
        </p:nvSpPr>
        <p:spPr>
          <a:xfrm>
            <a:off x="560571" y="2043886"/>
            <a:ext cx="101193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/>
                </a:solidFill>
              </a:rPr>
              <a:t>If nodes are added to the cluster, Pods are added to them.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7E89C79-128F-4224-BEF9-338A8DE3AB0D}"/>
              </a:ext>
            </a:extLst>
          </p:cNvPr>
          <p:cNvSpPr txBox="1"/>
          <p:nvPr/>
        </p:nvSpPr>
        <p:spPr>
          <a:xfrm>
            <a:off x="560571" y="433723"/>
            <a:ext cx="1011935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/>
                </a:solidFill>
              </a:rPr>
              <a:t>A DaemonSet ensures that all (or some) Nodes run a copy of a Pod.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E6A318-0FF1-44CF-BD34-34562433642B}"/>
              </a:ext>
            </a:extLst>
          </p:cNvPr>
          <p:cNvSpPr txBox="1"/>
          <p:nvPr/>
        </p:nvSpPr>
        <p:spPr>
          <a:xfrm>
            <a:off x="560570" y="4471194"/>
            <a:ext cx="101193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/>
                </a:solidFill>
              </a:rPr>
              <a:t>Deleting a DaemonSet will clean up the Pods it created.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144CA11-1220-42D4-87DA-B3BD521730AF}"/>
              </a:ext>
            </a:extLst>
          </p:cNvPr>
          <p:cNvSpPr txBox="1"/>
          <p:nvPr/>
        </p:nvSpPr>
        <p:spPr>
          <a:xfrm>
            <a:off x="560570" y="3161607"/>
            <a:ext cx="1011936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/>
                </a:solidFill>
              </a:rPr>
              <a:t>As nodes are removed from the cluster, those Pods are also deleted.</a:t>
            </a:r>
          </a:p>
        </p:txBody>
      </p:sp>
    </p:spTree>
    <p:extLst>
      <p:ext uri="{BB962C8B-B14F-4D97-AF65-F5344CB8AC3E}">
        <p14:creationId xmlns:p14="http://schemas.microsoft.com/office/powerpoint/2010/main" val="384368898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7" grpId="0"/>
      <p:bldP spid="12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5.4|1.1|7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6571</TotalTime>
  <Words>2215</Words>
  <Application>Microsoft Office PowerPoint</Application>
  <PresentationFormat>Widescreen</PresentationFormat>
  <Paragraphs>433</Paragraphs>
  <Slides>30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7" baseType="lpstr">
      <vt:lpstr>Abadi</vt:lpstr>
      <vt:lpstr>Arial</vt:lpstr>
      <vt:lpstr>Calibri</vt:lpstr>
      <vt:lpstr>Calibri Light</vt:lpstr>
      <vt:lpstr>Consolas</vt:lpstr>
      <vt:lpstr>Courier New</vt:lpstr>
      <vt:lpstr>Office Theme</vt:lpstr>
      <vt:lpstr>PowerPoint Presentation</vt:lpstr>
      <vt:lpstr>Agenda of this video.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RiplicaSet</dc:title>
  <dc:creator>RANA Anish OBS/OINIS</dc:creator>
  <cp:lastModifiedBy>RANA Anish OBS/OINIS</cp:lastModifiedBy>
  <cp:revision>438</cp:revision>
  <dcterms:created xsi:type="dcterms:W3CDTF">2022-11-26T08:43:39Z</dcterms:created>
  <dcterms:modified xsi:type="dcterms:W3CDTF">2023-02-26T11:30:25Z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07222825-62ea-40f3-96b5-5375c07996e2_Enabled">
    <vt:lpwstr>true</vt:lpwstr>
  </property>
  <property fmtid="{D5CDD505-2E9C-101B-9397-08002B2CF9AE}" pid="3" name="MSIP_Label_07222825-62ea-40f3-96b5-5375c07996e2_SetDate">
    <vt:lpwstr>2022-11-26T08:43:57Z</vt:lpwstr>
  </property>
  <property fmtid="{D5CDD505-2E9C-101B-9397-08002B2CF9AE}" pid="4" name="MSIP_Label_07222825-62ea-40f3-96b5-5375c07996e2_Method">
    <vt:lpwstr>Privileged</vt:lpwstr>
  </property>
  <property fmtid="{D5CDD505-2E9C-101B-9397-08002B2CF9AE}" pid="5" name="MSIP_Label_07222825-62ea-40f3-96b5-5375c07996e2_Name">
    <vt:lpwstr>unrestricted_parent.2</vt:lpwstr>
  </property>
  <property fmtid="{D5CDD505-2E9C-101B-9397-08002B2CF9AE}" pid="6" name="MSIP_Label_07222825-62ea-40f3-96b5-5375c07996e2_SiteId">
    <vt:lpwstr>90c7a20a-f34b-40bf-bc48-b9253b6f5d20</vt:lpwstr>
  </property>
  <property fmtid="{D5CDD505-2E9C-101B-9397-08002B2CF9AE}" pid="7" name="MSIP_Label_07222825-62ea-40f3-96b5-5375c07996e2_ActionId">
    <vt:lpwstr>8f59f27b-47c5-4348-878a-f1d2862c6acc</vt:lpwstr>
  </property>
  <property fmtid="{D5CDD505-2E9C-101B-9397-08002B2CF9AE}" pid="8" name="MSIP_Label_07222825-62ea-40f3-96b5-5375c07996e2_ContentBits">
    <vt:lpwstr>0</vt:lpwstr>
  </property>
</Properties>
</file>